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1" r:id="rId1"/>
  </p:sldMasterIdLst>
  <p:notesMasterIdLst>
    <p:notesMasterId r:id="rId22"/>
  </p:notesMasterIdLst>
  <p:handoutMasterIdLst>
    <p:handoutMasterId r:id="rId23"/>
  </p:handoutMasterIdLst>
  <p:sldIdLst>
    <p:sldId id="256" r:id="rId2"/>
    <p:sldId id="275" r:id="rId3"/>
    <p:sldId id="309" r:id="rId4"/>
    <p:sldId id="289" r:id="rId5"/>
    <p:sldId id="283" r:id="rId6"/>
    <p:sldId id="296" r:id="rId7"/>
    <p:sldId id="297" r:id="rId8"/>
    <p:sldId id="298" r:id="rId9"/>
    <p:sldId id="284" r:id="rId10"/>
    <p:sldId id="307" r:id="rId11"/>
    <p:sldId id="286" r:id="rId12"/>
    <p:sldId id="304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30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88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4EB649-D793-4FE1-9CCE-15F51BC8BD27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0053EC-EC83-4A7F-86A4-3F63F5BA1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120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A1D50E-7AC2-4872-BF84-F94DBB7474A1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75F6D-D85F-4AF4-BC27-C52410920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818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1.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pemahaman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, </a:t>
            </a:r>
            <a:r>
              <a:rPr lang="en-US" dirty="0" err="1" smtClean="0"/>
              <a:t>perancangan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pelaksanaan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, </a:t>
            </a:r>
            <a:r>
              <a:rPr lang="en-US" dirty="0" err="1" smtClean="0"/>
              <a:t>evaluasi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pengembangan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mengaktualisasikan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potensi</a:t>
            </a:r>
            <a:r>
              <a:rPr lang="en-US" dirty="0" smtClean="0"/>
              <a:t> yang </a:t>
            </a:r>
            <a:r>
              <a:rPr lang="en-US" dirty="0" err="1" smtClean="0"/>
              <a:t>dimilikinya</a:t>
            </a:r>
            <a:r>
              <a:rPr lang="en-US" dirty="0" smtClean="0"/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2. personal yang </a:t>
            </a:r>
            <a:r>
              <a:rPr lang="en-US" dirty="0" err="1" smtClean="0"/>
              <a:t>mencerminkan</a:t>
            </a:r>
            <a:r>
              <a:rPr lang="en-US" dirty="0" smtClean="0"/>
              <a:t> </a:t>
            </a:r>
            <a:r>
              <a:rPr lang="en-US" dirty="0" err="1" smtClean="0"/>
              <a:t>kepribadian</a:t>
            </a:r>
            <a:r>
              <a:rPr lang="en-US" dirty="0" smtClean="0"/>
              <a:t> yang </a:t>
            </a:r>
            <a:r>
              <a:rPr lang="en-US" dirty="0" err="1" smtClean="0"/>
              <a:t>mantap</a:t>
            </a:r>
            <a:r>
              <a:rPr lang="en-US" dirty="0" smtClean="0"/>
              <a:t>, </a:t>
            </a:r>
            <a:r>
              <a:rPr lang="en-US" dirty="0" err="1" smtClean="0"/>
              <a:t>stabil</a:t>
            </a:r>
            <a:r>
              <a:rPr lang="en-US" dirty="0" smtClean="0"/>
              <a:t>, </a:t>
            </a:r>
            <a:r>
              <a:rPr lang="en-US" dirty="0" err="1" smtClean="0"/>
              <a:t>dewasa</a:t>
            </a:r>
            <a:r>
              <a:rPr lang="en-US" dirty="0" smtClean="0"/>
              <a:t>, </a:t>
            </a:r>
            <a:r>
              <a:rPr lang="en-US" dirty="0" err="1" smtClean="0"/>
              <a:t>arif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berwibawa</a:t>
            </a:r>
            <a:r>
              <a:rPr lang="en-US" dirty="0" smtClean="0"/>
              <a:t>,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teladan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berakhlak</a:t>
            </a:r>
            <a:r>
              <a:rPr lang="en-US" dirty="0" smtClean="0"/>
              <a:t> </a:t>
            </a:r>
            <a:r>
              <a:rPr lang="en-US" dirty="0" err="1" smtClean="0"/>
              <a:t>mulia</a:t>
            </a:r>
            <a:r>
              <a:rPr lang="en-US" dirty="0" smtClean="0"/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3. </a:t>
            </a:r>
            <a:r>
              <a:rPr lang="en-US" dirty="0" err="1" smtClean="0"/>
              <a:t>kemampuan</a:t>
            </a:r>
            <a:r>
              <a:rPr lang="en-US" dirty="0" smtClean="0"/>
              <a:t> guru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berkomunikasi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bergaul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efektif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, </a:t>
            </a:r>
            <a:r>
              <a:rPr lang="en-US" dirty="0" err="1" smtClean="0"/>
              <a:t>tenaga</a:t>
            </a:r>
            <a:r>
              <a:rPr lang="en-US" dirty="0" smtClean="0"/>
              <a:t> </a:t>
            </a:r>
            <a:r>
              <a:rPr lang="en-US" dirty="0" err="1" smtClean="0"/>
              <a:t>kependidikan</a:t>
            </a:r>
            <a:r>
              <a:rPr lang="en-US" dirty="0" smtClean="0"/>
              <a:t>, orang </a:t>
            </a:r>
            <a:r>
              <a:rPr lang="en-US" dirty="0" err="1" smtClean="0"/>
              <a:t>tua</a:t>
            </a:r>
            <a:r>
              <a:rPr lang="en-US" dirty="0" smtClean="0"/>
              <a:t>/</a:t>
            </a:r>
            <a:r>
              <a:rPr lang="en-US" dirty="0" err="1" smtClean="0"/>
              <a:t>wali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sekitar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4. </a:t>
            </a:r>
            <a:r>
              <a:rPr lang="en-US" dirty="0" err="1" smtClean="0"/>
              <a:t>penguasaan</a:t>
            </a:r>
            <a:r>
              <a:rPr lang="en-US" dirty="0" smtClean="0"/>
              <a:t> </a:t>
            </a:r>
            <a:r>
              <a:rPr lang="en-US" dirty="0" err="1" smtClean="0"/>
              <a:t>materi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luas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mendalam</a:t>
            </a:r>
            <a:r>
              <a:rPr lang="en-US" dirty="0" smtClean="0"/>
              <a:t>, yang </a:t>
            </a:r>
            <a:r>
              <a:rPr lang="en-US" dirty="0" err="1" smtClean="0"/>
              <a:t>mencakup</a:t>
            </a:r>
            <a:r>
              <a:rPr lang="en-US" dirty="0" smtClean="0"/>
              <a:t> </a:t>
            </a:r>
            <a:r>
              <a:rPr lang="en-US" dirty="0" err="1" smtClean="0"/>
              <a:t>penguasaan</a:t>
            </a:r>
            <a:r>
              <a:rPr lang="en-US" dirty="0" smtClean="0"/>
              <a:t> </a:t>
            </a:r>
            <a:r>
              <a:rPr lang="en-US" dirty="0" err="1" smtClean="0"/>
              <a:t>materi</a:t>
            </a:r>
            <a:r>
              <a:rPr lang="en-US" dirty="0" smtClean="0"/>
              <a:t> </a:t>
            </a:r>
            <a:r>
              <a:rPr lang="en-US" dirty="0" err="1" smtClean="0"/>
              <a:t>kurikulum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r>
              <a:rPr lang="en-US" dirty="0" smtClean="0"/>
              <a:t> </a:t>
            </a:r>
            <a:r>
              <a:rPr lang="en-US" dirty="0" err="1" smtClean="0"/>
              <a:t>pelajaran</a:t>
            </a:r>
            <a:r>
              <a:rPr lang="en-US" dirty="0" smtClean="0"/>
              <a:t> di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substansi</a:t>
            </a:r>
            <a:r>
              <a:rPr lang="en-US" dirty="0" smtClean="0"/>
              <a:t> </a:t>
            </a:r>
            <a:r>
              <a:rPr lang="en-US" dirty="0" err="1" smtClean="0"/>
              <a:t>keilmuan</a:t>
            </a:r>
            <a:r>
              <a:rPr lang="en-US" dirty="0" smtClean="0"/>
              <a:t> yang </a:t>
            </a:r>
            <a:r>
              <a:rPr lang="en-US" dirty="0" err="1" smtClean="0"/>
              <a:t>menaungi</a:t>
            </a:r>
            <a:r>
              <a:rPr lang="en-US" dirty="0" smtClean="0"/>
              <a:t> </a:t>
            </a:r>
            <a:r>
              <a:rPr lang="en-US" dirty="0" err="1" smtClean="0"/>
              <a:t>materinya</a:t>
            </a:r>
            <a:r>
              <a:rPr lang="en-US" dirty="0" smtClean="0"/>
              <a:t>,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penguasaan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metodologi</a:t>
            </a:r>
            <a:r>
              <a:rPr lang="en-US" dirty="0" smtClean="0"/>
              <a:t> </a:t>
            </a:r>
            <a:r>
              <a:rPr lang="en-US" dirty="0" err="1" smtClean="0"/>
              <a:t>keilmuannya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75F6D-D85F-4AF4-BC27-C5241092040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893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75F6D-D85F-4AF4-BC27-C5241092040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899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“</a:t>
            </a:r>
            <a:r>
              <a:rPr lang="en-US" dirty="0" err="1" smtClean="0"/>
              <a:t>tanggung</a:t>
            </a:r>
            <a:r>
              <a:rPr lang="en-US" dirty="0" smtClean="0"/>
              <a:t> </a:t>
            </a:r>
            <a:r>
              <a:rPr lang="en-US" dirty="0" err="1" smtClean="0"/>
              <a:t>jawab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para guru </a:t>
            </a:r>
            <a:r>
              <a:rPr lang="en-US" dirty="0" err="1" smtClean="0"/>
              <a:t>karena</a:t>
            </a:r>
            <a:r>
              <a:rPr lang="en-US" dirty="0" smtClean="0"/>
              <a:t> di </a:t>
            </a:r>
            <a:r>
              <a:rPr lang="en-US" dirty="0" err="1" smtClean="0"/>
              <a:t>tangan</a:t>
            </a:r>
            <a:r>
              <a:rPr lang="en-US" dirty="0" smtClean="0"/>
              <a:t> </a:t>
            </a:r>
            <a:r>
              <a:rPr lang="en-US" dirty="0" err="1" smtClean="0"/>
              <a:t>gurulah</a:t>
            </a:r>
            <a:r>
              <a:rPr lang="en-US" dirty="0" smtClean="0"/>
              <a:t> </a:t>
            </a:r>
            <a:r>
              <a:rPr lang="en-US" dirty="0" err="1" smtClean="0"/>
              <a:t>generasi</a:t>
            </a:r>
            <a:r>
              <a:rPr lang="en-US" dirty="0" smtClean="0"/>
              <a:t> </a:t>
            </a:r>
            <a:r>
              <a:rPr lang="en-US" dirty="0" err="1" smtClean="0"/>
              <a:t>muda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bangsa</a:t>
            </a:r>
            <a:r>
              <a:rPr lang="en-US" dirty="0" smtClean="0"/>
              <a:t> Indonesia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bangsa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maju</a:t>
            </a:r>
            <a:r>
              <a:rPr lang="en-US" dirty="0" smtClean="0"/>
              <a:t>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75F6D-D85F-4AF4-BC27-C5241092040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330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pengejawantahan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pengetahuan</a:t>
            </a:r>
            <a:r>
              <a:rPr lang="en-US" dirty="0" smtClean="0"/>
              <a:t> di </a:t>
            </a:r>
            <a:r>
              <a:rPr lang="en-US" dirty="0" err="1" smtClean="0"/>
              <a:t>abad</a:t>
            </a:r>
            <a:r>
              <a:rPr lang="en-US" dirty="0" smtClean="0"/>
              <a:t> 21</a:t>
            </a:r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praksis</a:t>
            </a:r>
            <a:r>
              <a:rPr lang="en-US" dirty="0" smtClean="0"/>
              <a:t> </a:t>
            </a:r>
            <a:r>
              <a:rPr lang="en-US" dirty="0" err="1" smtClean="0"/>
              <a:t>bukan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konsep-konsep</a:t>
            </a:r>
            <a:r>
              <a:rPr lang="en-US" dirty="0" smtClean="0"/>
              <a:t> </a:t>
            </a:r>
            <a:r>
              <a:rPr lang="en-US" dirty="0" err="1" smtClean="0"/>
              <a:t>belaka</a:t>
            </a:r>
            <a:r>
              <a:rPr lang="en-US" dirty="0" smtClean="0"/>
              <a:t>.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proses yang </a:t>
            </a:r>
            <a:r>
              <a:rPr lang="en-US" dirty="0" err="1" smtClean="0"/>
              <a:t>terjadi</a:t>
            </a:r>
            <a:r>
              <a:rPr lang="en-US" dirty="0" smtClean="0"/>
              <a:t> di </a:t>
            </a:r>
            <a:r>
              <a:rPr lang="en-US" dirty="0" err="1" smtClean="0"/>
              <a:t>lapangan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ilmiah</a:t>
            </a:r>
            <a:r>
              <a:rPr lang="en-US" dirty="0" smtClean="0"/>
              <a:t>,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riset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hendaknya</a:t>
            </a:r>
            <a:r>
              <a:rPr lang="en-US" dirty="0" smtClean="0"/>
              <a:t> </a:t>
            </a:r>
            <a:r>
              <a:rPr lang="en-US" dirty="0" err="1" smtClean="0"/>
              <a:t>diarahkan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praksis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Indonesia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3. </a:t>
            </a:r>
            <a:r>
              <a:rPr lang="en-US" dirty="0" err="1" smtClean="0"/>
              <a:t>profesi</a:t>
            </a:r>
            <a:r>
              <a:rPr lang="en-US" dirty="0" smtClean="0"/>
              <a:t> guru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profesi</a:t>
            </a:r>
            <a:r>
              <a:rPr lang="en-US" dirty="0" smtClean="0"/>
              <a:t> yang </a:t>
            </a:r>
            <a:r>
              <a:rPr lang="en-US" dirty="0" err="1" smtClean="0"/>
              <a:t>berkembang</a:t>
            </a:r>
            <a:r>
              <a:rPr lang="en-US" dirty="0" smtClean="0"/>
              <a:t> </a:t>
            </a:r>
            <a:r>
              <a:rPr lang="en-US" dirty="0" err="1" smtClean="0"/>
              <a:t>terus</a:t>
            </a:r>
            <a:r>
              <a:rPr lang="en-US" dirty="0" smtClean="0"/>
              <a:t> </a:t>
            </a:r>
            <a:r>
              <a:rPr lang="en-US" dirty="0" err="1" smtClean="0"/>
              <a:t>menerus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berkesinambungan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LPTK (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Lembaga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Pendidikan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Tenaga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Keguruan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praktek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75F6D-D85F-4AF4-BC27-C5241092040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051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 err="1" smtClean="0"/>
              <a:t>Bersama</a:t>
            </a:r>
            <a:r>
              <a:rPr lang="en-US" dirty="0" smtClean="0"/>
              <a:t> </a:t>
            </a:r>
            <a:r>
              <a:rPr lang="en-US" dirty="0" err="1" smtClean="0"/>
              <a:t>rekan-rekan</a:t>
            </a:r>
            <a:r>
              <a:rPr lang="en-US" dirty="0" smtClean="0"/>
              <a:t> </a:t>
            </a:r>
            <a:r>
              <a:rPr lang="en-US" dirty="0" err="1" smtClean="0"/>
              <a:t>sejawat</a:t>
            </a:r>
            <a:r>
              <a:rPr lang="en-US" dirty="0" smtClean="0"/>
              <a:t>, guru </a:t>
            </a:r>
            <a:r>
              <a:rPr lang="en-US" dirty="0" err="1" smtClean="0"/>
              <a:t>terus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, </a:t>
            </a:r>
            <a:r>
              <a:rPr lang="en-US" dirty="0" err="1" smtClean="0"/>
              <a:t>mengembangkan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meningkatkan</a:t>
            </a:r>
            <a:r>
              <a:rPr lang="en-US" dirty="0" smtClean="0"/>
              <a:t> </a:t>
            </a:r>
            <a:r>
              <a:rPr lang="en-US" dirty="0" err="1" smtClean="0"/>
              <a:t>kecakapan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mengikuti</a:t>
            </a:r>
            <a:r>
              <a:rPr lang="en-US" dirty="0" smtClean="0"/>
              <a:t> </a:t>
            </a:r>
            <a:r>
              <a:rPr lang="en-US" dirty="0" err="1" smtClean="0"/>
              <a:t>laju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zaman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terus</a:t>
            </a:r>
            <a:r>
              <a:rPr lang="en-US" dirty="0" smtClean="0"/>
              <a:t> </a:t>
            </a:r>
            <a:r>
              <a:rPr lang="en-US" dirty="0" err="1" smtClean="0"/>
              <a:t>merawat</a:t>
            </a:r>
            <a:r>
              <a:rPr lang="en-US" dirty="0" smtClean="0"/>
              <a:t> </a:t>
            </a:r>
            <a:r>
              <a:rPr lang="en-US" dirty="0" err="1" smtClean="0"/>
              <a:t>marwah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menguatkan</a:t>
            </a:r>
            <a:r>
              <a:rPr lang="en-US" dirty="0" smtClean="0"/>
              <a:t> </a:t>
            </a:r>
            <a:r>
              <a:rPr lang="en-US" dirty="0" err="1" smtClean="0"/>
              <a:t>posisi</a:t>
            </a:r>
            <a:r>
              <a:rPr lang="en-US" dirty="0" smtClean="0"/>
              <a:t> </a:t>
            </a:r>
            <a:r>
              <a:rPr lang="en-US" dirty="0" err="1" smtClean="0"/>
              <a:t>profesinya</a:t>
            </a:r>
            <a:r>
              <a:rPr lang="en-US" dirty="0" smtClean="0"/>
              <a:t>.</a:t>
            </a:r>
          </a:p>
          <a:p>
            <a:pPr marL="228600" indent="-228600">
              <a:buAutoNum type="arabicPeriod"/>
            </a:pPr>
            <a:r>
              <a:rPr lang="en-US" dirty="0" smtClean="0"/>
              <a:t>2.</a:t>
            </a:r>
            <a:r>
              <a:rPr lang="en-US" baseline="0" dirty="0" smtClean="0"/>
              <a:t> </a:t>
            </a:r>
            <a:r>
              <a:rPr lang="en-US" dirty="0" smtClean="0"/>
              <a:t>Para guru Indonesia </a:t>
            </a:r>
            <a:r>
              <a:rPr lang="en-US" dirty="0" err="1" smtClean="0"/>
              <a:t>adalah</a:t>
            </a:r>
            <a:r>
              <a:rPr lang="en-US" dirty="0" smtClean="0"/>
              <a:t> para </a:t>
            </a:r>
            <a:r>
              <a:rPr lang="en-US" dirty="0" err="1" smtClean="0"/>
              <a:t>pejuang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sesungguhnya</a:t>
            </a:r>
            <a:r>
              <a:rPr lang="en-US" dirty="0" smtClean="0"/>
              <a:t> yang </a:t>
            </a:r>
            <a:r>
              <a:rPr lang="en-US" dirty="0" err="1" smtClean="0"/>
              <a:t>menjalankan</a:t>
            </a:r>
            <a:r>
              <a:rPr lang="en-US" dirty="0" smtClean="0"/>
              <a:t> </a:t>
            </a:r>
            <a:r>
              <a:rPr lang="en-US" dirty="0" err="1" smtClean="0"/>
              <a:t>peran</a:t>
            </a:r>
            <a:r>
              <a:rPr lang="en-US" dirty="0" smtClean="0"/>
              <a:t>, </a:t>
            </a:r>
            <a:r>
              <a:rPr lang="en-US" dirty="0" err="1" smtClean="0"/>
              <a:t>tugas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tanggung</a:t>
            </a:r>
            <a:r>
              <a:rPr lang="en-US" dirty="0" smtClean="0"/>
              <a:t> </a:t>
            </a:r>
            <a:r>
              <a:rPr lang="en-US" dirty="0" err="1" smtClean="0"/>
              <a:t>jawab</a:t>
            </a:r>
            <a:r>
              <a:rPr lang="en-US" dirty="0" smtClean="0"/>
              <a:t> </a:t>
            </a:r>
            <a:r>
              <a:rPr lang="en-US" dirty="0" err="1" smtClean="0"/>
              <a:t>mulia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panggilan</a:t>
            </a:r>
            <a:r>
              <a:rPr lang="en-US" dirty="0" smtClean="0"/>
              <a:t> </a:t>
            </a:r>
            <a:r>
              <a:rPr lang="en-US" dirty="0" err="1" smtClean="0"/>
              <a:t>jiwa</a:t>
            </a:r>
            <a:r>
              <a:rPr lang="en-US" dirty="0" smtClean="0"/>
              <a:t>. “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segala</a:t>
            </a:r>
            <a:r>
              <a:rPr lang="en-US" dirty="0" smtClean="0"/>
              <a:t> </a:t>
            </a:r>
            <a:r>
              <a:rPr lang="en-US" dirty="0" err="1" smtClean="0"/>
              <a:t>tantangan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hambatan</a:t>
            </a:r>
            <a:r>
              <a:rPr lang="en-US" dirty="0" smtClean="0"/>
              <a:t>, para guru Indonesia </a:t>
            </a:r>
            <a:r>
              <a:rPr lang="en-US" dirty="0" err="1" smtClean="0"/>
              <a:t>berada</a:t>
            </a:r>
            <a:r>
              <a:rPr lang="en-US" dirty="0" smtClean="0"/>
              <a:t> di </a:t>
            </a:r>
            <a:r>
              <a:rPr lang="en-US" dirty="0" err="1" smtClean="0"/>
              <a:t>garda</a:t>
            </a:r>
            <a:r>
              <a:rPr lang="en-US" dirty="0" smtClean="0"/>
              <a:t> </a:t>
            </a:r>
            <a:r>
              <a:rPr lang="en-US" dirty="0" err="1" smtClean="0"/>
              <a:t>terdepan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pencerdasan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bangsa</a:t>
            </a:r>
            <a:r>
              <a:rPr lang="en-US" dirty="0" smtClean="0"/>
              <a:t>,” </a:t>
            </a:r>
            <a:r>
              <a:rPr lang="en-US" dirty="0" err="1" smtClean="0"/>
              <a:t>jelasnya</a:t>
            </a:r>
            <a:r>
              <a:rPr lang="en-US" dirty="0" smtClean="0"/>
              <a:t>.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75F6D-D85F-4AF4-BC27-C5241092040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9430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halnya</a:t>
            </a:r>
            <a:r>
              <a:rPr lang="en-US" dirty="0" smtClean="0"/>
              <a:t> </a:t>
            </a:r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, </a:t>
            </a:r>
            <a:r>
              <a:rPr lang="en-US" dirty="0" err="1" smtClean="0"/>
              <a:t>banyak</a:t>
            </a:r>
            <a:r>
              <a:rPr lang="en-US" dirty="0" smtClean="0"/>
              <a:t> guru, </a:t>
            </a:r>
            <a:r>
              <a:rPr lang="en-US" dirty="0" err="1" smtClean="0"/>
              <a:t>ingin</a:t>
            </a:r>
            <a:r>
              <a:rPr lang="en-US" dirty="0" smtClean="0"/>
              <a:t> </a:t>
            </a:r>
            <a:r>
              <a:rPr lang="en-US" dirty="0" err="1" smtClean="0"/>
              <a:t>mengikuti</a:t>
            </a:r>
            <a:r>
              <a:rPr lang="en-US" dirty="0" smtClean="0"/>
              <a:t> mode </a:t>
            </a:r>
            <a:r>
              <a:rPr lang="en-US" dirty="0" err="1" smtClean="0"/>
              <a:t>terbaru</a:t>
            </a:r>
            <a:r>
              <a:rPr lang="en-US" dirty="0" smtClean="0"/>
              <a:t>, </a:t>
            </a:r>
            <a:r>
              <a:rPr lang="en-US" dirty="0" err="1" smtClean="0"/>
              <a:t>cukup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mengikuti</a:t>
            </a:r>
            <a:r>
              <a:rPr lang="en-US" dirty="0" smtClean="0"/>
              <a:t> </a:t>
            </a:r>
            <a:r>
              <a:rPr lang="en-US" dirty="0" err="1" smtClean="0"/>
              <a:t>gerakan</a:t>
            </a:r>
            <a:r>
              <a:rPr lang="en-US" dirty="0" smtClean="0"/>
              <a:t> </a:t>
            </a:r>
            <a:r>
              <a:rPr lang="en-US" dirty="0" err="1" smtClean="0"/>
              <a:t>mengintegrasikan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75F6D-D85F-4AF4-BC27-C5241092040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4347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Guru, </a:t>
            </a:r>
            <a:r>
              <a:rPr lang="en-US" dirty="0" err="1" smtClean="0"/>
              <a:t>daripada</a:t>
            </a:r>
            <a:r>
              <a:rPr lang="en-US" dirty="0" smtClean="0"/>
              <a:t> </a:t>
            </a:r>
            <a:r>
              <a:rPr lang="en-US" dirty="0" err="1" smtClean="0"/>
              <a:t>memanggil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, </a:t>
            </a:r>
            <a:r>
              <a:rPr lang="en-US" dirty="0" err="1" smtClean="0"/>
              <a:t>memungkinkan</a:t>
            </a:r>
            <a:r>
              <a:rPr lang="en-US" dirty="0" smtClean="0"/>
              <a:t> </a:t>
            </a:r>
            <a:r>
              <a:rPr lang="en-US" dirty="0" err="1" smtClean="0"/>
              <a:t>anak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mendiskusikan</a:t>
            </a:r>
            <a:r>
              <a:rPr lang="en-US" dirty="0" smtClean="0"/>
              <a:t> </a:t>
            </a:r>
            <a:r>
              <a:rPr lang="en-US" dirty="0" err="1" smtClean="0"/>
              <a:t>materi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teman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,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memaksimalkan</a:t>
            </a:r>
            <a:r>
              <a:rPr lang="en-US" dirty="0" smtClean="0"/>
              <a:t> </a:t>
            </a:r>
            <a:r>
              <a:rPr lang="en-US" dirty="0" err="1" smtClean="0"/>
              <a:t>tingkat</a:t>
            </a:r>
            <a:r>
              <a:rPr lang="en-US" dirty="0" smtClean="0"/>
              <a:t> </a:t>
            </a:r>
            <a:r>
              <a:rPr lang="en-US" dirty="0" err="1" smtClean="0"/>
              <a:t>partisipasi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75F6D-D85F-4AF4-BC27-C5241092040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136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Pekerjaan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</a:t>
            </a:r>
            <a:r>
              <a:rPr lang="en-US" dirty="0" err="1" smtClean="0"/>
              <a:t>kecil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paling </a:t>
            </a:r>
            <a:r>
              <a:rPr lang="en-US" dirty="0" err="1" smtClean="0"/>
              <a:t>efektif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memenuhi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 yang </a:t>
            </a:r>
            <a:r>
              <a:rPr lang="en-US" dirty="0" err="1" smtClean="0"/>
              <a:t>beragam</a:t>
            </a:r>
            <a:r>
              <a:rPr lang="en-US" dirty="0" smtClean="0"/>
              <a:t> di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75F6D-D85F-4AF4-BC27-C5241092040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5487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misalnya</a:t>
            </a:r>
            <a:r>
              <a:rPr lang="en-US" dirty="0" smtClean="0"/>
              <a:t>, </a:t>
            </a:r>
            <a:r>
              <a:rPr lang="en-US" dirty="0" err="1" smtClean="0"/>
              <a:t>percakapan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arah</a:t>
            </a:r>
            <a:r>
              <a:rPr lang="en-US" dirty="0" smtClean="0"/>
              <a:t> yang </a:t>
            </a:r>
            <a:r>
              <a:rPr lang="en-US" dirty="0" err="1" smtClean="0"/>
              <a:t>sering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anak-anak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kemajuan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di </a:t>
            </a:r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75F6D-D85F-4AF4-BC27-C5241092040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1846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karena</a:t>
            </a:r>
            <a:r>
              <a:rPr lang="en-US" dirty="0" smtClean="0"/>
              <a:t> guru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memberi</a:t>
            </a:r>
            <a:r>
              <a:rPr lang="en-US" dirty="0" smtClean="0"/>
              <a:t> </a:t>
            </a:r>
            <a:r>
              <a:rPr lang="en-US" dirty="0" err="1" smtClean="0"/>
              <a:t>tahu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 yang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ketahui</a:t>
            </a:r>
            <a:r>
              <a:rPr lang="en-US" dirty="0" smtClean="0"/>
              <a:t>,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sebaliknya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melibatkan</a:t>
            </a:r>
            <a:r>
              <a:rPr lang="en-US" dirty="0" smtClean="0"/>
              <a:t> </a:t>
            </a:r>
            <a:r>
              <a:rPr lang="en-US" dirty="0" err="1" smtClean="0"/>
              <a:t>anak-anak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mengeksplorasi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mengungkap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yang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bermakna</a:t>
            </a:r>
            <a:r>
              <a:rPr lang="en-US" dirty="0" smtClean="0"/>
              <a:t> di </a:t>
            </a:r>
            <a:r>
              <a:rPr lang="en-US" dirty="0" err="1" smtClean="0"/>
              <a:t>mana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r>
              <a:rPr lang="en-US" dirty="0" smtClean="0"/>
              <a:t> </a:t>
            </a:r>
            <a:r>
              <a:rPr lang="en-US" dirty="0" err="1" smtClean="0"/>
              <a:t>pelajaran</a:t>
            </a:r>
            <a:r>
              <a:rPr lang="en-US" dirty="0" smtClean="0"/>
              <a:t> </a:t>
            </a:r>
            <a:r>
              <a:rPr lang="en-US" dirty="0" err="1" smtClean="0"/>
              <a:t>ikut</a:t>
            </a:r>
            <a:r>
              <a:rPr lang="en-US" dirty="0" smtClean="0"/>
              <a:t> </a:t>
            </a:r>
            <a:r>
              <a:rPr lang="en-US" dirty="0" err="1" smtClean="0"/>
              <a:t>bermain</a:t>
            </a:r>
            <a:r>
              <a:rPr lang="en-US" dirty="0" smtClean="0"/>
              <a:t> </a:t>
            </a:r>
            <a:r>
              <a:rPr lang="en-US" dirty="0" err="1" smtClean="0"/>
              <a:t>bersama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75F6D-D85F-4AF4-BC27-C5241092040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858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E0FF30BD-243F-47FC-9927-3F090D213E77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6433326B-00FD-4B42-B00F-B5AF3F00E13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734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30BD-243F-47FC-9927-3F090D213E77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326B-00FD-4B42-B00F-B5AF3F00E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27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30BD-243F-47FC-9927-3F090D213E77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326B-00FD-4B42-B00F-B5AF3F00E132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079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30BD-243F-47FC-9927-3F090D213E77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326B-00FD-4B42-B00F-B5AF3F00E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983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30BD-243F-47FC-9927-3F090D213E77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326B-00FD-4B42-B00F-B5AF3F00E132}" type="slidenum">
              <a:rPr lang="en-US" smtClean="0"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37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30BD-243F-47FC-9927-3F090D213E77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326B-00FD-4B42-B00F-B5AF3F00E13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446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30BD-243F-47FC-9927-3F090D213E77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326B-00FD-4B42-B00F-B5AF3F00E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30BD-243F-47FC-9927-3F090D213E77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326B-00FD-4B42-B00F-B5AF3F00E13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6354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30BD-243F-47FC-9927-3F090D213E77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326B-00FD-4B42-B00F-B5AF3F00E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234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30BD-243F-47FC-9927-3F090D213E77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326B-00FD-4B42-B00F-B5AF3F00E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89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30BD-243F-47FC-9927-3F090D213E77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326B-00FD-4B42-B00F-B5AF3F00E13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360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30BD-243F-47FC-9927-3F090D213E77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326B-00FD-4B42-B00F-B5AF3F00E13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0065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30BD-243F-47FC-9927-3F090D213E77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326B-00FD-4B42-B00F-B5AF3F00E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753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30BD-243F-47FC-9927-3F090D213E77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326B-00FD-4B42-B00F-B5AF3F00E13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80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30BD-243F-47FC-9927-3F090D213E77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326B-00FD-4B42-B00F-B5AF3F00E13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0148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30BD-243F-47FC-9927-3F090D213E77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326B-00FD-4B42-B00F-B5AF3F00E13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7491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30BD-243F-47FC-9927-3F090D213E77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326B-00FD-4B42-B00F-B5AF3F00E13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7315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0FF30BD-243F-47FC-9927-3F090D213E77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433326B-00FD-4B42-B00F-B5AF3F00E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446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8077200" cy="1523999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PROFESIONALISME GURU PAUD</a:t>
            </a:r>
            <a:br>
              <a:rPr lang="en-US" sz="2800" b="1" dirty="0" smtClean="0"/>
            </a:br>
            <a:r>
              <a:rPr lang="en-US" sz="2800" b="1" dirty="0" smtClean="0"/>
              <a:t> ABAD KE-21</a:t>
            </a:r>
            <a:endParaRPr lang="en-US" sz="2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OLEH</a:t>
            </a:r>
          </a:p>
          <a:p>
            <a:r>
              <a:rPr lang="en-US" dirty="0" smtClean="0"/>
              <a:t>ANDI MUSDA MAPPAPOLEONRO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62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DASAR HUKUM PROFESI GURU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dirty="0" err="1" smtClean="0"/>
              <a:t>Undang-Undang</a:t>
            </a:r>
            <a:r>
              <a:rPr lang="en-US" dirty="0" smtClean="0"/>
              <a:t>  RI No. 14 2005 Bab I </a:t>
            </a:r>
            <a:r>
              <a:rPr lang="en-US" dirty="0" err="1" smtClean="0"/>
              <a:t>Ayat</a:t>
            </a:r>
            <a:r>
              <a:rPr lang="en-US" dirty="0" smtClean="0"/>
              <a:t> 1</a:t>
            </a:r>
          </a:p>
          <a:p>
            <a:pPr marL="628650" indent="-357188">
              <a:buFont typeface="Arial" panose="020B0604020202020204" pitchFamily="34" charset="0"/>
              <a:buChar char="•"/>
            </a:pPr>
            <a:r>
              <a:rPr lang="en-US" dirty="0" smtClean="0"/>
              <a:t>Guru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dosen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jabatan</a:t>
            </a:r>
            <a:r>
              <a:rPr lang="en-US" dirty="0" smtClean="0"/>
              <a:t> professional</a:t>
            </a:r>
          </a:p>
          <a:p>
            <a:pPr marL="628650" indent="-357188">
              <a:buFont typeface="Arial" panose="020B0604020202020204" pitchFamily="34" charset="0"/>
              <a:buChar char="•"/>
            </a:pP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latar</a:t>
            </a:r>
            <a:r>
              <a:rPr lang="en-US" dirty="0" smtClean="0"/>
              <a:t>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endParaRPr lang="id-ID" dirty="0"/>
          </a:p>
          <a:p>
            <a:pPr marL="269875" indent="-269875">
              <a:buNone/>
            </a:pPr>
            <a:r>
              <a:rPr lang="id-ID" dirty="0" smtClean="0"/>
              <a:t>2. </a:t>
            </a:r>
            <a:r>
              <a:rPr lang="en-US" dirty="0" err="1" smtClean="0"/>
              <a:t>Undang-Undang</a:t>
            </a:r>
            <a:r>
              <a:rPr lang="en-US" dirty="0" smtClean="0"/>
              <a:t>  </a:t>
            </a:r>
            <a:r>
              <a:rPr lang="en-US" dirty="0"/>
              <a:t>RI No. 14 2005 Bab I </a:t>
            </a:r>
            <a:r>
              <a:rPr lang="en-US" dirty="0" err="1"/>
              <a:t>Ayat</a:t>
            </a:r>
            <a:r>
              <a:rPr lang="en-US" dirty="0"/>
              <a:t> 1</a:t>
            </a:r>
          </a:p>
          <a:p>
            <a:pPr marL="628650" indent="-357188">
              <a:buFont typeface="Arial" panose="020B0604020202020204" pitchFamily="34" charset="0"/>
              <a:buChar char="•"/>
            </a:pPr>
            <a:r>
              <a:rPr lang="id-ID" dirty="0" smtClean="0"/>
              <a:t>Guru mempuyai kedudukan sebagai tenaga profesional pada jenjang pendidikan dasar dan PAUD pada jalur pendidikan formal</a:t>
            </a:r>
            <a:endParaRPr lang="en-US" dirty="0" smtClean="0"/>
          </a:p>
          <a:p>
            <a:pPr marL="263525" indent="-263525">
              <a:buNone/>
            </a:pPr>
            <a:r>
              <a:rPr lang="id-ID" dirty="0" smtClean="0"/>
              <a:t>3. </a:t>
            </a:r>
            <a:r>
              <a:rPr lang="en-US" dirty="0" smtClean="0"/>
              <a:t> </a:t>
            </a:r>
            <a:r>
              <a:rPr lang="en-US" dirty="0" err="1" smtClean="0"/>
              <a:t>Permen</a:t>
            </a:r>
            <a:r>
              <a:rPr lang="en-US" dirty="0" smtClean="0"/>
              <a:t> </a:t>
            </a:r>
            <a:r>
              <a:rPr lang="en-US" dirty="0" err="1" smtClean="0"/>
              <a:t>Nomor</a:t>
            </a:r>
            <a:r>
              <a:rPr lang="en-US" dirty="0" smtClean="0"/>
              <a:t> 17 </a:t>
            </a:r>
            <a:r>
              <a:rPr lang="en-US" dirty="0" err="1" smtClean="0"/>
              <a:t>Tahun</a:t>
            </a:r>
            <a:r>
              <a:rPr lang="en-US" dirty="0" smtClean="0"/>
              <a:t> 2007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Kualifikasi</a:t>
            </a:r>
            <a:r>
              <a:rPr lang="en-US" dirty="0" smtClean="0"/>
              <a:t> </a:t>
            </a:r>
            <a:r>
              <a:rPr lang="en-US" dirty="0" err="1" smtClean="0"/>
              <a:t>standar</a:t>
            </a:r>
            <a:r>
              <a:rPr lang="en-US" dirty="0" smtClean="0"/>
              <a:t> </a:t>
            </a:r>
            <a:r>
              <a:rPr lang="id-ID" dirty="0" smtClean="0"/>
              <a:t> </a:t>
            </a:r>
            <a:r>
              <a:rPr lang="en-US" dirty="0" err="1" smtClean="0"/>
              <a:t>kompetensi</a:t>
            </a:r>
            <a:r>
              <a:rPr lang="en-US" dirty="0" smtClean="0"/>
              <a:t> </a:t>
            </a:r>
            <a:r>
              <a:rPr lang="en-US" dirty="0" smtClean="0"/>
              <a:t>guru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25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KOMPETENSI GURU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Berdasarkan</a:t>
            </a:r>
            <a:r>
              <a:rPr lang="en-US" dirty="0" smtClean="0"/>
              <a:t> UU </a:t>
            </a:r>
            <a:r>
              <a:rPr lang="en-US" dirty="0"/>
              <a:t>NO. 14 TAHUN </a:t>
            </a:r>
            <a:r>
              <a:rPr lang="en-US" dirty="0" smtClean="0"/>
              <a:t>2005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Kompetensi</a:t>
            </a:r>
            <a:r>
              <a:rPr lang="en-US" dirty="0" smtClean="0"/>
              <a:t> </a:t>
            </a:r>
            <a:r>
              <a:rPr lang="en-US" dirty="0" err="1" smtClean="0"/>
              <a:t>Pedagogik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Kompotensi</a:t>
            </a:r>
            <a:r>
              <a:rPr lang="en-US" dirty="0" smtClean="0"/>
              <a:t> </a:t>
            </a:r>
            <a:r>
              <a:rPr lang="en-US" dirty="0" err="1" smtClean="0"/>
              <a:t>Kepribadian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Kompotensi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Kompotensi</a:t>
            </a:r>
            <a:r>
              <a:rPr lang="en-US" dirty="0" smtClean="0"/>
              <a:t> </a:t>
            </a:r>
            <a:r>
              <a:rPr lang="en-US" dirty="0" err="1" smtClean="0"/>
              <a:t>Profesional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47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PENDIDIK PROFESIONAL TUGAS  UTAMA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					→ </a:t>
            </a:r>
            <a:r>
              <a:rPr lang="en-US" dirty="0" err="1" smtClean="0">
                <a:latin typeface="Arial Black" panose="020B0A04020102020204" pitchFamily="34" charset="0"/>
              </a:rPr>
              <a:t>Mendidik</a:t>
            </a:r>
            <a:endParaRPr lang="en-US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 Black" panose="020B0A04020102020204" pitchFamily="34" charset="0"/>
              </a:rPr>
              <a:t>					→ </a:t>
            </a:r>
            <a:r>
              <a:rPr lang="en-US" dirty="0" err="1" smtClean="0">
                <a:latin typeface="Arial Black" panose="020B0A04020102020204" pitchFamily="34" charset="0"/>
              </a:rPr>
              <a:t>Mengajar</a:t>
            </a:r>
            <a:endParaRPr lang="en-US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 Black" panose="020B0A04020102020204" pitchFamily="34" charset="0"/>
              </a:rPr>
              <a:t>					→ </a:t>
            </a:r>
            <a:r>
              <a:rPr lang="en-US" dirty="0" err="1" smtClean="0">
                <a:latin typeface="Arial Black" panose="020B0A04020102020204" pitchFamily="34" charset="0"/>
              </a:rPr>
              <a:t>Membimbing</a:t>
            </a:r>
            <a:endParaRPr lang="en-US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 Black" panose="020B0A04020102020204" pitchFamily="34" charset="0"/>
              </a:rPr>
              <a:t>					→ </a:t>
            </a:r>
            <a:r>
              <a:rPr lang="en-US" dirty="0" err="1" smtClean="0">
                <a:latin typeface="Arial Black" panose="020B0A04020102020204" pitchFamily="34" charset="0"/>
              </a:rPr>
              <a:t>Mengarahkan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dirty="0" smtClean="0">
                <a:latin typeface="Arial Black" panose="020B0A04020102020204" pitchFamily="34" charset="0"/>
              </a:rPr>
              <a:t>					→ </a:t>
            </a:r>
            <a:r>
              <a:rPr lang="en-US" dirty="0" err="1" smtClean="0">
                <a:latin typeface="Arial Black" panose="020B0A04020102020204" pitchFamily="34" charset="0"/>
              </a:rPr>
              <a:t>Melatih</a:t>
            </a:r>
            <a:endParaRPr lang="en-US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 Black" panose="020B0A04020102020204" pitchFamily="34" charset="0"/>
              </a:rPr>
              <a:t>					→ </a:t>
            </a:r>
            <a:r>
              <a:rPr lang="en-US" dirty="0" err="1" smtClean="0">
                <a:latin typeface="Arial Black" panose="020B0A04020102020204" pitchFamily="34" charset="0"/>
              </a:rPr>
              <a:t>Menilai</a:t>
            </a:r>
            <a:endParaRPr lang="en-US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 Black" panose="020B0A04020102020204" pitchFamily="34" charset="0"/>
              </a:rPr>
              <a:t>					→ </a:t>
            </a:r>
            <a:r>
              <a:rPr lang="en-US" dirty="0" err="1">
                <a:latin typeface="Arial Black" panose="020B0A04020102020204" pitchFamily="34" charset="0"/>
              </a:rPr>
              <a:t>Mengevaluasi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endParaRPr lang="en-US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Arial Black" panose="020B0A04020102020204" pitchFamily="34" charset="0"/>
              </a:rPr>
              <a:t>peserta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didik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pada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Pendidikan</a:t>
            </a:r>
            <a:r>
              <a:rPr lang="en-US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Anak</a:t>
            </a:r>
            <a:r>
              <a:rPr lang="en-US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Usia</a:t>
            </a:r>
            <a:r>
              <a:rPr lang="en-US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Dini</a:t>
            </a:r>
            <a:r>
              <a:rPr lang="en-US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j</a:t>
            </a:r>
            <a:r>
              <a:rPr lang="en-US" dirty="0" err="1" smtClean="0">
                <a:latin typeface="Arial Black" panose="020B0A04020102020204" pitchFamily="34" charset="0"/>
              </a:rPr>
              <a:t>alur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 smtClean="0">
                <a:latin typeface="Arial Black" panose="020B0A04020102020204" pitchFamily="34" charset="0"/>
              </a:rPr>
              <a:t>pendidikan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>
                <a:latin typeface="Arial Black" panose="020B0A04020102020204" pitchFamily="34" charset="0"/>
              </a:rPr>
              <a:t>formal,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dasar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dan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menengah</a:t>
            </a:r>
            <a:r>
              <a:rPr lang="en-US" dirty="0">
                <a:latin typeface="Arial Black" panose="020B0A04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9649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PROFESIONALISME GURU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(</a:t>
            </a:r>
            <a:r>
              <a:rPr lang="en-US" b="1" dirty="0" err="1"/>
              <a:t>Mendikbud</a:t>
            </a:r>
            <a:r>
              <a:rPr lang="en-US" b="1" dirty="0" smtClean="0"/>
              <a:t>) </a:t>
            </a:r>
            <a:r>
              <a:rPr lang="en-US" b="1" dirty="0" err="1" smtClean="0"/>
              <a:t>Muhadjir</a:t>
            </a:r>
            <a:r>
              <a:rPr lang="en-US" b="1" dirty="0" smtClean="0"/>
              <a:t> </a:t>
            </a:r>
            <a:r>
              <a:rPr lang="en-US" b="1" dirty="0" err="1" smtClean="0"/>
              <a:t>Effendy</a:t>
            </a:r>
            <a:r>
              <a:rPr lang="en-US" b="1" dirty="0" smtClean="0"/>
              <a:t> (2018):</a:t>
            </a:r>
          </a:p>
          <a:p>
            <a:r>
              <a:rPr lang="en-US" dirty="0" err="1" smtClean="0"/>
              <a:t>Menghadapi</a:t>
            </a:r>
            <a:r>
              <a:rPr lang="en-US" dirty="0" smtClean="0"/>
              <a:t> </a:t>
            </a:r>
            <a:r>
              <a:rPr lang="en-US" dirty="0" err="1"/>
              <a:t>abad</a:t>
            </a:r>
            <a:r>
              <a:rPr lang="en-US" dirty="0"/>
              <a:t> </a:t>
            </a:r>
            <a:r>
              <a:rPr lang="en-US" dirty="0" smtClean="0"/>
              <a:t>ke-21. </a:t>
            </a:r>
          </a:p>
          <a:p>
            <a:r>
              <a:rPr lang="en-US" dirty="0" err="1" smtClean="0"/>
              <a:t>Menyiapkan</a:t>
            </a:r>
            <a:r>
              <a:rPr lang="en-US" dirty="0" smtClean="0"/>
              <a:t> </a:t>
            </a:r>
            <a:r>
              <a:rPr lang="en-US" dirty="0" err="1"/>
              <a:t>generasi</a:t>
            </a:r>
            <a:r>
              <a:rPr lang="en-US" dirty="0"/>
              <a:t> </a:t>
            </a:r>
            <a:r>
              <a:rPr lang="en-US" dirty="0" err="1"/>
              <a:t>muda</a:t>
            </a:r>
            <a:r>
              <a:rPr lang="en-US" dirty="0"/>
              <a:t> yang </a:t>
            </a:r>
            <a:r>
              <a:rPr lang="en-US" dirty="0" err="1"/>
              <a:t>cocok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di </a:t>
            </a:r>
            <a:r>
              <a:rPr lang="en-US" dirty="0" err="1"/>
              <a:t>abad</a:t>
            </a:r>
            <a:r>
              <a:rPr lang="en-US" dirty="0"/>
              <a:t> ke-21.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74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PROFESIONAL SEORANG GURU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fontAlgn="base"/>
            <a:r>
              <a:rPr lang="en-US" dirty="0" smtClean="0"/>
              <a:t>Educational </a:t>
            </a:r>
            <a:r>
              <a:rPr lang="en-US" dirty="0"/>
              <a:t>Leadership 1993 </a:t>
            </a:r>
            <a:r>
              <a:rPr lang="en-US" dirty="0" smtClean="0"/>
              <a:t> </a:t>
            </a:r>
            <a:r>
              <a:rPr lang="en-US" dirty="0" err="1" smtClean="0"/>
              <a:t>dituntut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:</a:t>
            </a:r>
            <a:endParaRPr lang="en-US" dirty="0"/>
          </a:p>
          <a:p>
            <a:pPr fontAlgn="base"/>
            <a:r>
              <a:rPr lang="en-US" dirty="0"/>
              <a:t>(1) Guru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komitmen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proses </a:t>
            </a:r>
            <a:r>
              <a:rPr lang="en-US" dirty="0" err="1"/>
              <a:t>belajarnya</a:t>
            </a:r>
            <a:r>
              <a:rPr lang="en-US" dirty="0"/>
              <a:t>,</a:t>
            </a:r>
          </a:p>
          <a:p>
            <a:pPr fontAlgn="base"/>
            <a:r>
              <a:rPr lang="en-US" dirty="0"/>
              <a:t>(2) Guru </a:t>
            </a:r>
            <a:r>
              <a:rPr lang="en-US" dirty="0" err="1"/>
              <a:t>menguasai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mendalam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/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pelajaran</a:t>
            </a:r>
            <a:r>
              <a:rPr lang="en-US" dirty="0"/>
              <a:t> yang </a:t>
            </a:r>
            <a:r>
              <a:rPr lang="en-US" dirty="0" err="1"/>
              <a:t>diajarkannya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mengajarnya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,</a:t>
            </a:r>
          </a:p>
          <a:p>
            <a:pPr fontAlgn="base"/>
            <a:r>
              <a:rPr lang="en-US" dirty="0"/>
              <a:t>(3) Guru </a:t>
            </a:r>
            <a:r>
              <a:rPr lang="en-US" dirty="0" err="1"/>
              <a:t>bertanggung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memantau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evaluasi</a:t>
            </a:r>
            <a:r>
              <a:rPr lang="en-US" dirty="0"/>
              <a:t>, </a:t>
            </a:r>
            <a:endParaRPr lang="en-US" dirty="0" smtClean="0"/>
          </a:p>
          <a:p>
            <a:pPr fontAlgn="base"/>
            <a:r>
              <a:rPr lang="en-US" dirty="0" smtClean="0"/>
              <a:t>(</a:t>
            </a:r>
            <a:r>
              <a:rPr lang="en-US" dirty="0"/>
              <a:t>4) Guru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berfikir</a:t>
            </a:r>
            <a:r>
              <a:rPr lang="en-US" dirty="0"/>
              <a:t> </a:t>
            </a:r>
            <a:r>
              <a:rPr lang="en-US" dirty="0" err="1"/>
              <a:t>sistematis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dilakukannya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pengalamannya</a:t>
            </a:r>
            <a:r>
              <a:rPr lang="en-US" dirty="0"/>
              <a:t>,</a:t>
            </a:r>
          </a:p>
          <a:p>
            <a:pPr fontAlgn="base"/>
            <a:r>
              <a:rPr lang="en-US" dirty="0"/>
              <a:t>(5) Guru </a:t>
            </a:r>
            <a:r>
              <a:rPr lang="en-US" dirty="0" err="1"/>
              <a:t>seyogyanya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profesinya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68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Guru Indonesia Yang </a:t>
            </a:r>
            <a:r>
              <a:rPr lang="en-US" dirty="0" err="1" smtClean="0"/>
              <a:t>Profesional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en-US" dirty="0" err="1"/>
              <a:t>Arifin</a:t>
            </a:r>
            <a:r>
              <a:rPr lang="en-US" dirty="0"/>
              <a:t> (2000) </a:t>
            </a:r>
            <a:r>
              <a:rPr lang="en-US" dirty="0" err="1" smtClean="0"/>
              <a:t>mempunyai</a:t>
            </a:r>
            <a:r>
              <a:rPr lang="en-US" dirty="0"/>
              <a:t>;</a:t>
            </a:r>
          </a:p>
          <a:p>
            <a:pPr fontAlgn="base"/>
            <a:r>
              <a:rPr lang="en-US" dirty="0"/>
              <a:t>(1)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/>
              <a:t>ilmu</a:t>
            </a:r>
            <a:r>
              <a:rPr lang="en-US" dirty="0"/>
              <a:t> yang </a:t>
            </a:r>
            <a:r>
              <a:rPr lang="en-US" dirty="0" err="1"/>
              <a:t>kuat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pengejawantahan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di </a:t>
            </a:r>
            <a:r>
              <a:rPr lang="en-US" dirty="0" err="1"/>
              <a:t>abad</a:t>
            </a:r>
            <a:r>
              <a:rPr lang="en-US" dirty="0"/>
              <a:t> 21;</a:t>
            </a:r>
          </a:p>
          <a:p>
            <a:pPr fontAlgn="base"/>
            <a:r>
              <a:rPr lang="en-US" dirty="0"/>
              <a:t>(2) </a:t>
            </a:r>
            <a:r>
              <a:rPr lang="en-US" dirty="0" err="1" smtClean="0"/>
              <a:t>Penguasaan</a:t>
            </a:r>
            <a:r>
              <a:rPr lang="en-US" dirty="0" smtClean="0"/>
              <a:t> </a:t>
            </a:r>
            <a:r>
              <a:rPr lang="en-US" dirty="0" err="1"/>
              <a:t>kiat-kiat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riset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praksis</a:t>
            </a:r>
            <a:r>
              <a:rPr lang="en-US" dirty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;</a:t>
            </a:r>
            <a:endParaRPr lang="en-US" dirty="0"/>
          </a:p>
          <a:p>
            <a:pPr fontAlgn="base"/>
            <a:r>
              <a:rPr lang="en-US" dirty="0"/>
              <a:t>(3) </a:t>
            </a:r>
            <a:r>
              <a:rPr lang="en-US" dirty="0" err="1" smtClean="0"/>
              <a:t>Pengembangan</a:t>
            </a:r>
            <a:r>
              <a:rPr lang="en-US" dirty="0" smtClean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profesional</a:t>
            </a:r>
            <a:r>
              <a:rPr lang="en-US" dirty="0"/>
              <a:t> </a:t>
            </a:r>
            <a:r>
              <a:rPr lang="en-US" dirty="0" err="1"/>
              <a:t>berkesinambungan</a:t>
            </a:r>
            <a:r>
              <a:rPr lang="en-US" dirty="0"/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364035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838201"/>
            <a:ext cx="7128934" cy="1381004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 smtClean="0"/>
              <a:t>Guru </a:t>
            </a:r>
            <a:r>
              <a:rPr lang="en-US" dirty="0"/>
              <a:t>Indonesia </a:t>
            </a:r>
            <a:r>
              <a:rPr lang="en-US" dirty="0" err="1" smtClean="0"/>
              <a:t>Profesional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 err="1"/>
              <a:t>abad</a:t>
            </a:r>
            <a:r>
              <a:rPr lang="en-US" dirty="0"/>
              <a:t> 21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 smtClean="0"/>
              <a:t>(</a:t>
            </a:r>
            <a:r>
              <a:rPr lang="en-US" dirty="0"/>
              <a:t>1)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kepribadian</a:t>
            </a:r>
            <a:r>
              <a:rPr lang="en-US" dirty="0"/>
              <a:t> yang </a:t>
            </a:r>
            <a:r>
              <a:rPr lang="en-US" dirty="0" err="1"/>
              <a:t>matang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berkembang</a:t>
            </a:r>
            <a:r>
              <a:rPr lang="en-US" dirty="0"/>
              <a:t>;</a:t>
            </a:r>
          </a:p>
          <a:p>
            <a:pPr fontAlgn="base"/>
            <a:r>
              <a:rPr lang="en-US" dirty="0"/>
              <a:t>(2) </a:t>
            </a:r>
            <a:r>
              <a:rPr lang="en-US" dirty="0" err="1"/>
              <a:t>penguasaan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yang </a:t>
            </a:r>
            <a:r>
              <a:rPr lang="en-US" dirty="0" err="1"/>
              <a:t>kuat</a:t>
            </a:r>
            <a:r>
              <a:rPr lang="en-US" dirty="0"/>
              <a:t>;</a:t>
            </a:r>
          </a:p>
          <a:p>
            <a:pPr fontAlgn="base"/>
            <a:r>
              <a:rPr lang="en-US" dirty="0"/>
              <a:t>(3) </a:t>
            </a:r>
            <a:r>
              <a:rPr lang="en-US" dirty="0" err="1"/>
              <a:t>keterampilan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membangkitkan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sains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;</a:t>
            </a:r>
          </a:p>
          <a:p>
            <a:pPr fontAlgn="base"/>
            <a:r>
              <a:rPr lang="en-US" dirty="0"/>
              <a:t>(4)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berkesinambungan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42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Guru </a:t>
            </a:r>
            <a:r>
              <a:rPr lang="en-US" dirty="0" err="1" smtClean="0"/>
              <a:t>Profesional</a:t>
            </a:r>
            <a:r>
              <a:rPr lang="en-US" dirty="0" smtClean="0"/>
              <a:t> </a:t>
            </a:r>
            <a:r>
              <a:rPr lang="en-US" dirty="0" err="1" smtClean="0"/>
              <a:t>abad</a:t>
            </a:r>
            <a:r>
              <a:rPr lang="en-US" dirty="0" smtClean="0"/>
              <a:t> </a:t>
            </a:r>
            <a:r>
              <a:rPr lang="en-US" dirty="0"/>
              <a:t>ke-21,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err="1" smtClean="0"/>
              <a:t>Menyiapkan</a:t>
            </a:r>
            <a:r>
              <a:rPr lang="en-US" dirty="0" smtClean="0"/>
              <a:t>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keterampilan</a:t>
            </a:r>
            <a:r>
              <a:rPr lang="en-US" dirty="0"/>
              <a:t> </a:t>
            </a:r>
            <a:r>
              <a:rPr lang="en-US" dirty="0" err="1"/>
              <a:t>berpikir</a:t>
            </a:r>
            <a:r>
              <a:rPr lang="en-US" dirty="0"/>
              <a:t> </a:t>
            </a:r>
            <a:r>
              <a:rPr lang="en-US" dirty="0" err="1"/>
              <a:t>kritis</a:t>
            </a:r>
            <a:r>
              <a:rPr lang="en-US" dirty="0"/>
              <a:t>, </a:t>
            </a:r>
            <a:r>
              <a:rPr lang="en-US" dirty="0" err="1"/>
              <a:t>kreatif</a:t>
            </a:r>
            <a:r>
              <a:rPr lang="en-US" dirty="0"/>
              <a:t>, </a:t>
            </a:r>
            <a:r>
              <a:rPr lang="en-US" dirty="0" err="1"/>
              <a:t>inovatif</a:t>
            </a:r>
            <a:r>
              <a:rPr lang="en-US" dirty="0"/>
              <a:t>, </a:t>
            </a:r>
            <a:r>
              <a:rPr lang="en-US" dirty="0" err="1"/>
              <a:t>komunikatif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berkolaborasi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/>
              <a:t>membangun</a:t>
            </a:r>
            <a:r>
              <a:rPr lang="en-US" dirty="0"/>
              <a:t> </a:t>
            </a:r>
            <a:r>
              <a:rPr lang="en-US" dirty="0" err="1"/>
              <a:t>kesejawatan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/>
              <a:t>merawat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dirty="0" err="1"/>
              <a:t>sosialnya</a:t>
            </a:r>
            <a:r>
              <a:rPr lang="en-US" dirty="0"/>
              <a:t>.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29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GURU TIDAK TERGANTIKAN TEKNOLOGI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d-ID" dirty="0" smtClean="0"/>
              <a:t>Gaffar (1998:4)</a:t>
            </a:r>
          </a:p>
          <a:p>
            <a:pPr marL="457200" indent="-457200">
              <a:buAutoNum type="arabicPeriod"/>
            </a:pPr>
            <a:r>
              <a:rPr lang="id-ID" dirty="0" smtClean="0"/>
              <a:t>Proses pembelajaran yang diperankan oleh guru</a:t>
            </a:r>
          </a:p>
          <a:p>
            <a:pPr marL="457200" indent="-457200">
              <a:buAutoNum type="arabicPeriod"/>
            </a:pPr>
            <a:r>
              <a:rPr lang="id-ID" dirty="0" smtClean="0"/>
              <a:t>Peruahan pandangan masyarakat dalam mengembangkan pendekatan terhadap siswa</a:t>
            </a:r>
          </a:p>
          <a:p>
            <a:pPr marL="457200" indent="-457200">
              <a:buAutoNum type="arabicPeriod"/>
            </a:pPr>
            <a:r>
              <a:rPr lang="id-ID" dirty="0" smtClean="0"/>
              <a:t>Pengembangan teknologi baru mampu menyajikan informasi yang lebih cepat dan menarik akan tetapi pembelajaran tetap diarahkan pada aspek sikap atau afektif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9259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Revolusi</a:t>
            </a:r>
            <a:r>
              <a:rPr lang="en-US" dirty="0" smtClean="0"/>
              <a:t> </a:t>
            </a:r>
            <a:r>
              <a:rPr lang="en-US" dirty="0" err="1" smtClean="0"/>
              <a:t>Industri</a:t>
            </a:r>
            <a:r>
              <a:rPr lang="en-US" dirty="0" smtClean="0"/>
              <a:t> </a:t>
            </a:r>
            <a:r>
              <a:rPr lang="en-US" dirty="0"/>
              <a:t>4.0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Guru </a:t>
            </a:r>
            <a:r>
              <a:rPr lang="en-US" dirty="0" err="1" smtClean="0"/>
              <a:t>dibangun</a:t>
            </a:r>
            <a:r>
              <a:rPr lang="en-US" dirty="0" smtClean="0"/>
              <a:t> </a:t>
            </a:r>
            <a:r>
              <a:rPr lang="en-US" dirty="0" err="1"/>
              <a:t>kesadarannya</a:t>
            </a:r>
            <a:r>
              <a:rPr lang="en-US" dirty="0"/>
              <a:t> agar </a:t>
            </a:r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terjebak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tradisi</a:t>
            </a:r>
            <a:r>
              <a:rPr lang="en-US" dirty="0"/>
              <a:t> lama, </a:t>
            </a:r>
            <a:r>
              <a:rPr lang="en-US" dirty="0" err="1"/>
              <a:t>yakni</a:t>
            </a:r>
            <a:r>
              <a:rPr lang="en-US" dirty="0"/>
              <a:t> </a:t>
            </a:r>
            <a:r>
              <a:rPr lang="en-US" dirty="0" err="1"/>
              <a:t>tatap</a:t>
            </a:r>
            <a:r>
              <a:rPr lang="en-US" dirty="0"/>
              <a:t> </a:t>
            </a:r>
            <a:r>
              <a:rPr lang="en-US" dirty="0" err="1"/>
              <a:t>muka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. </a:t>
            </a:r>
            <a:r>
              <a:rPr lang="en-US" dirty="0" err="1"/>
              <a:t>Kemajuan</a:t>
            </a:r>
            <a:r>
              <a:rPr lang="en-US" dirty="0"/>
              <a:t> TI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diintegrasikan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pembelajaran</a:t>
            </a:r>
            <a:r>
              <a:rPr lang="en-US" dirty="0"/>
              <a:t>. </a:t>
            </a:r>
            <a:endParaRPr lang="id-ID" dirty="0" smtClean="0"/>
          </a:p>
          <a:p>
            <a:r>
              <a:rPr lang="en-US" dirty="0"/>
              <a:t>Guru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memudahkan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/>
            </a:r>
            <a:br>
              <a:rPr lang="en-US" dirty="0"/>
            </a:br>
            <a:endParaRPr lang="id-ID" dirty="0" smtClean="0"/>
          </a:p>
          <a:p>
            <a:r>
              <a:rPr lang="en-US" dirty="0" err="1" smtClean="0"/>
              <a:t>Seorang</a:t>
            </a:r>
            <a:r>
              <a:rPr lang="en-US" dirty="0" smtClean="0"/>
              <a:t> </a:t>
            </a:r>
            <a:r>
              <a:rPr lang="en-US" dirty="0"/>
              <a:t>guru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fasilitator</a:t>
            </a:r>
            <a:r>
              <a:rPr lang="en-US" dirty="0"/>
              <a:t> yang </a:t>
            </a:r>
            <a:r>
              <a:rPr lang="en-US" dirty="0" err="1"/>
              <a:t>mendorong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memanfaatkan</a:t>
            </a:r>
            <a:r>
              <a:rPr lang="en-US" dirty="0"/>
              <a:t> era 4.0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bijak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Karakteristik</a:t>
            </a:r>
            <a:r>
              <a:rPr lang="en-US" dirty="0" smtClean="0"/>
              <a:t> guru </a:t>
            </a:r>
            <a:r>
              <a:rPr lang="en-US" dirty="0" err="1" smtClean="0"/>
              <a:t>abad</a:t>
            </a:r>
            <a:r>
              <a:rPr lang="en-US" dirty="0" smtClean="0"/>
              <a:t> 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1)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pendekatan</a:t>
            </a:r>
            <a:r>
              <a:rPr lang="en-US" dirty="0" smtClean="0"/>
              <a:t> "bottom up"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berbasis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guru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; </a:t>
            </a:r>
          </a:p>
          <a:p>
            <a:r>
              <a:rPr lang="en-US" dirty="0" smtClean="0"/>
              <a:t>2) </a:t>
            </a:r>
            <a:r>
              <a:rPr lang="en-US" dirty="0" err="1" smtClean="0"/>
              <a:t>mendukung</a:t>
            </a:r>
            <a:r>
              <a:rPr lang="en-US" dirty="0" smtClean="0"/>
              <a:t> </a:t>
            </a:r>
            <a:r>
              <a:rPr lang="en-US" dirty="0" err="1" smtClean="0"/>
              <a:t>pengembangan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en-US" dirty="0" err="1" smtClean="0"/>
              <a:t>kolaboratif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penciptaan</a:t>
            </a:r>
            <a:r>
              <a:rPr lang="en-US" dirty="0" smtClean="0"/>
              <a:t> </a:t>
            </a:r>
            <a:r>
              <a:rPr lang="en-US" dirty="0" err="1" smtClean="0"/>
              <a:t>komunitas</a:t>
            </a:r>
            <a:r>
              <a:rPr lang="en-US" dirty="0" smtClean="0"/>
              <a:t> </a:t>
            </a:r>
            <a:r>
              <a:rPr lang="en-US" dirty="0" err="1" smtClean="0"/>
              <a:t>profesional</a:t>
            </a:r>
            <a:r>
              <a:rPr lang="en-US" dirty="0" smtClean="0"/>
              <a:t> guru;</a:t>
            </a:r>
          </a:p>
          <a:p>
            <a:r>
              <a:rPr lang="en-US" dirty="0" smtClean="0"/>
              <a:t> 3) </a:t>
            </a:r>
            <a:r>
              <a:rPr lang="en-US" dirty="0" err="1" smtClean="0"/>
              <a:t>dilaksanakan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kontinyu</a:t>
            </a:r>
            <a:r>
              <a:rPr lang="en-US" dirty="0" smtClean="0"/>
              <a:t> yang </a:t>
            </a:r>
            <a:r>
              <a:rPr lang="en-US" dirty="0" err="1" smtClean="0"/>
              <a:t>mengintegrasikan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mensinergikan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profesional</a:t>
            </a:r>
            <a:r>
              <a:rPr lang="en-US" dirty="0" smtClean="0"/>
              <a:t> yang </a:t>
            </a:r>
            <a:r>
              <a:rPr lang="en-US" dirty="0" err="1" smtClean="0"/>
              <a:t>diperoleh</a:t>
            </a:r>
            <a:r>
              <a:rPr lang="en-US" dirty="0" smtClean="0"/>
              <a:t> guru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formal </a:t>
            </a:r>
            <a:r>
              <a:rPr lang="en-US" dirty="0" err="1" smtClean="0"/>
              <a:t>maupun</a:t>
            </a:r>
            <a:r>
              <a:rPr lang="en-US" dirty="0" smtClean="0"/>
              <a:t> informal, </a:t>
            </a:r>
            <a:r>
              <a:rPr lang="en-US" dirty="0" err="1" smtClean="0"/>
              <a:t>baik</a:t>
            </a:r>
            <a:r>
              <a:rPr lang="en-US" dirty="0" smtClean="0"/>
              <a:t> di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di </a:t>
            </a:r>
            <a:r>
              <a:rPr lang="en-US" dirty="0" err="1" smtClean="0"/>
              <a:t>tempat-tempat</a:t>
            </a:r>
            <a:r>
              <a:rPr lang="en-US" dirty="0" smtClean="0"/>
              <a:t> </a:t>
            </a:r>
            <a:r>
              <a:rPr lang="en-US" dirty="0" err="1" smtClean="0"/>
              <a:t>pelatihan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guru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05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 </a:t>
            </a:r>
            <a:r>
              <a:rPr lang="it-IT" dirty="0"/>
              <a:t>Strategi </a:t>
            </a:r>
            <a:r>
              <a:rPr lang="it-IT" dirty="0" smtClean="0"/>
              <a:t>Guru </a:t>
            </a:r>
            <a:r>
              <a:rPr lang="it-IT" dirty="0"/>
              <a:t>Anak Usia </a:t>
            </a:r>
            <a:r>
              <a:rPr lang="it-IT" dirty="0" smtClean="0"/>
              <a:t>Dini</a:t>
            </a:r>
            <a:br>
              <a:rPr lang="it-IT" dirty="0" smtClean="0"/>
            </a:br>
            <a:r>
              <a:rPr lang="it-IT" dirty="0" smtClean="0"/>
              <a:t> </a:t>
            </a:r>
            <a:r>
              <a:rPr lang="it-IT" dirty="0"/>
              <a:t>Di Abad 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1) TEKNOLOGI </a:t>
            </a:r>
            <a:r>
              <a:rPr lang="en-US" b="1" dirty="0" smtClean="0"/>
              <a:t>TERPADU</a:t>
            </a:r>
          </a:p>
          <a:p>
            <a:pPr marL="352425" indent="-352425">
              <a:buNone/>
            </a:pPr>
            <a:r>
              <a:rPr lang="en-US" b="1" dirty="0"/>
              <a:t>2) STRUKTUR PEMBELAJARAN </a:t>
            </a:r>
            <a:r>
              <a:rPr lang="id-ID" b="1" dirty="0" smtClean="0"/>
              <a:t>   </a:t>
            </a:r>
            <a:r>
              <a:rPr lang="id-ID" b="1" dirty="0"/>
              <a:t> </a:t>
            </a:r>
            <a:r>
              <a:rPr lang="id-ID" b="1" dirty="0" smtClean="0"/>
              <a:t>     K</a:t>
            </a:r>
            <a:r>
              <a:rPr lang="en-US" b="1" dirty="0" smtClean="0"/>
              <a:t>OOPERATIF</a:t>
            </a:r>
            <a:endParaRPr lang="en-US" b="1" dirty="0" smtClean="0"/>
          </a:p>
          <a:p>
            <a:pPr marL="0" indent="0">
              <a:buNone/>
            </a:pPr>
            <a:r>
              <a:rPr lang="en-US" b="1" dirty="0"/>
              <a:t>3) INSTRUKSI YANG BERBEDA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4) PENGATURAN TUJUAN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5) PENGAJARAN LINTAS KURIKULUM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6) PENILAIAN UNTUK BELAJAR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35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1) TEKNOLOGI TERPADU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Mengintegrasikan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memanfaatkan</a:t>
            </a:r>
            <a:r>
              <a:rPr lang="en-US" dirty="0"/>
              <a:t> </a:t>
            </a:r>
            <a:r>
              <a:rPr lang="en-US" dirty="0" err="1"/>
              <a:t>minat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memperkuat</a:t>
            </a:r>
            <a:r>
              <a:rPr lang="en-US" dirty="0"/>
              <a:t> </a:t>
            </a:r>
            <a:r>
              <a:rPr lang="en-US" dirty="0" err="1"/>
              <a:t>keterampilan</a:t>
            </a:r>
            <a:r>
              <a:rPr lang="en-US" dirty="0"/>
              <a:t> </a:t>
            </a:r>
            <a:r>
              <a:rPr lang="en-US" dirty="0" err="1"/>
              <a:t>teknis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, </a:t>
            </a:r>
            <a:r>
              <a:rPr lang="en-US" dirty="0" err="1"/>
              <a:t>semuanya</a:t>
            </a:r>
            <a:r>
              <a:rPr lang="en-US" dirty="0"/>
              <a:t> </a:t>
            </a:r>
            <a:r>
              <a:rPr lang="en-US" dirty="0" err="1"/>
              <a:t>sambil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kesempatan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yang </a:t>
            </a:r>
            <a:r>
              <a:rPr lang="en-US" dirty="0" err="1" smtClean="0"/>
              <a:t>memperkaya</a:t>
            </a:r>
            <a:r>
              <a:rPr lang="id-ID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9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2) STRUKTUR PEMBELAJARAN KOOPERATIF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Pembelajaran</a:t>
            </a:r>
            <a:r>
              <a:rPr lang="en-US" sz="3200" dirty="0"/>
              <a:t> </a:t>
            </a:r>
            <a:r>
              <a:rPr lang="en-US" sz="3200" dirty="0" err="1"/>
              <a:t>kooperatif</a:t>
            </a:r>
            <a:r>
              <a:rPr lang="en-US" sz="3200" dirty="0"/>
              <a:t> </a:t>
            </a:r>
            <a:r>
              <a:rPr lang="en-US" sz="3200" dirty="0" err="1"/>
              <a:t>memicu</a:t>
            </a:r>
            <a:r>
              <a:rPr lang="en-US" sz="3200" dirty="0"/>
              <a:t> </a:t>
            </a:r>
            <a:r>
              <a:rPr lang="en-US" sz="3200" dirty="0" err="1"/>
              <a:t>keterlibatan</a:t>
            </a:r>
            <a:r>
              <a:rPr lang="en-US" sz="3200" dirty="0"/>
              <a:t> di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kelas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mendorong</a:t>
            </a:r>
            <a:r>
              <a:rPr lang="en-US" sz="3200" dirty="0"/>
              <a:t> </a:t>
            </a:r>
            <a:r>
              <a:rPr lang="en-US" sz="3200" dirty="0" err="1"/>
              <a:t>interaksi</a:t>
            </a:r>
            <a:r>
              <a:rPr lang="en-US" sz="3200" dirty="0"/>
              <a:t> di </a:t>
            </a:r>
            <a:r>
              <a:rPr lang="en-US" sz="3200" dirty="0" err="1"/>
              <a:t>antara</a:t>
            </a:r>
            <a:r>
              <a:rPr lang="en-US" sz="3200" dirty="0"/>
              <a:t> para </a:t>
            </a:r>
            <a:r>
              <a:rPr lang="en-US" sz="3200" dirty="0" err="1"/>
              <a:t>siswa</a:t>
            </a:r>
            <a:r>
              <a:rPr lang="en-US" sz="3200" dirty="0"/>
              <a:t> </a:t>
            </a:r>
            <a:r>
              <a:rPr lang="en-US" sz="3200" dirty="0" err="1"/>
              <a:t>itu</a:t>
            </a:r>
            <a:r>
              <a:rPr lang="en-US" sz="3200" dirty="0"/>
              <a:t> </a:t>
            </a:r>
            <a:r>
              <a:rPr lang="en-US" sz="3200" dirty="0" err="1" smtClean="0"/>
              <a:t>sendiri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2274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3) INSTRUKSI YANG BERBEDA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Menawarkan</a:t>
            </a:r>
            <a:r>
              <a:rPr lang="en-US" sz="3600" dirty="0"/>
              <a:t> </a:t>
            </a:r>
            <a:r>
              <a:rPr lang="en-US" sz="3600" dirty="0" err="1"/>
              <a:t>pilihan</a:t>
            </a:r>
            <a:r>
              <a:rPr lang="en-US" sz="3600" dirty="0"/>
              <a:t> </a:t>
            </a:r>
            <a:r>
              <a:rPr lang="en-US" sz="3600" dirty="0" err="1"/>
              <a:t>adalah</a:t>
            </a:r>
            <a:r>
              <a:rPr lang="en-US" sz="3600" dirty="0"/>
              <a:t> motivator yang </a:t>
            </a:r>
            <a:r>
              <a:rPr lang="en-US" sz="3600" dirty="0" err="1"/>
              <a:t>sangat</a:t>
            </a:r>
            <a:r>
              <a:rPr lang="en-US" sz="3600" dirty="0"/>
              <a:t> </a:t>
            </a:r>
            <a:r>
              <a:rPr lang="en-US" sz="3600" dirty="0" err="1"/>
              <a:t>baik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 smtClean="0"/>
              <a:t>anak-anak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675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4) PENGATURAN TUJUAN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Pada</a:t>
            </a:r>
            <a:r>
              <a:rPr lang="en-US" sz="3600" dirty="0"/>
              <a:t> </a:t>
            </a:r>
            <a:r>
              <a:rPr lang="en-US" sz="3600" dirty="0" err="1"/>
              <a:t>tahap</a:t>
            </a:r>
            <a:r>
              <a:rPr lang="en-US" sz="3600" dirty="0"/>
              <a:t> </a:t>
            </a:r>
            <a:r>
              <a:rPr lang="en-US" sz="3600" dirty="0" err="1"/>
              <a:t>awal</a:t>
            </a:r>
            <a:r>
              <a:rPr lang="en-US" sz="3600" dirty="0"/>
              <a:t>, </a:t>
            </a:r>
            <a:r>
              <a:rPr lang="en-US" sz="3600" dirty="0" err="1"/>
              <a:t>penetapan</a:t>
            </a:r>
            <a:r>
              <a:rPr lang="en-US" sz="3600" dirty="0"/>
              <a:t> </a:t>
            </a:r>
            <a:r>
              <a:rPr lang="en-US" sz="3600" dirty="0" err="1"/>
              <a:t>tujuan</a:t>
            </a:r>
            <a:r>
              <a:rPr lang="en-US" sz="3600" dirty="0"/>
              <a:t> </a:t>
            </a:r>
            <a:r>
              <a:rPr lang="en-US" sz="3600" dirty="0" err="1"/>
              <a:t>perlu</a:t>
            </a:r>
            <a:r>
              <a:rPr lang="en-US" sz="3600" dirty="0"/>
              <a:t> </a:t>
            </a:r>
            <a:r>
              <a:rPr lang="en-US" sz="3600" dirty="0" err="1"/>
              <a:t>dilakukan</a:t>
            </a:r>
            <a:r>
              <a:rPr lang="en-US" sz="3600" dirty="0"/>
              <a:t> </a:t>
            </a:r>
            <a:r>
              <a:rPr lang="en-US" sz="3600" dirty="0" err="1"/>
              <a:t>dengan</a:t>
            </a:r>
            <a:r>
              <a:rPr lang="en-US" sz="3600" dirty="0"/>
              <a:t> </a:t>
            </a:r>
            <a:r>
              <a:rPr lang="en-US" sz="3600" dirty="0" err="1"/>
              <a:t>cara</a:t>
            </a:r>
            <a:r>
              <a:rPr lang="en-US" sz="3600" dirty="0"/>
              <a:t> yang </a:t>
            </a:r>
            <a:r>
              <a:rPr lang="en-US" sz="3600" dirty="0" err="1"/>
              <a:t>sangat</a:t>
            </a:r>
            <a:r>
              <a:rPr lang="en-US" sz="3600" dirty="0"/>
              <a:t> </a:t>
            </a:r>
            <a:r>
              <a:rPr lang="en-US" sz="3600" dirty="0" err="1"/>
              <a:t>jelas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sederhana</a:t>
            </a:r>
            <a:r>
              <a:rPr 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633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5) PENGAJARAN LINTAS KURIKULUM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Metode</a:t>
            </a:r>
            <a:r>
              <a:rPr lang="en-US" sz="2800" dirty="0" smtClean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bekerja</a:t>
            </a:r>
            <a:r>
              <a:rPr lang="en-US" sz="2800" dirty="0"/>
              <a:t> </a:t>
            </a:r>
            <a:r>
              <a:rPr lang="en-US" sz="2800" dirty="0" err="1"/>
              <a:t>sangat</a:t>
            </a:r>
            <a:r>
              <a:rPr lang="en-US" sz="2800" dirty="0"/>
              <a:t> </a:t>
            </a:r>
            <a:r>
              <a:rPr lang="en-US" sz="2800" dirty="0" err="1" smtClean="0"/>
              <a:t>baik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melibatkan</a:t>
            </a:r>
            <a:r>
              <a:rPr lang="en-US" sz="2800" dirty="0" smtClean="0"/>
              <a:t> </a:t>
            </a:r>
            <a:r>
              <a:rPr lang="en-US" sz="2800" dirty="0" err="1"/>
              <a:t>anak-anak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mengeksplorasi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mengungkap</a:t>
            </a:r>
            <a:r>
              <a:rPr lang="en-US" sz="2800" dirty="0"/>
              <a:t> </a:t>
            </a:r>
            <a:r>
              <a:rPr lang="en-US" sz="2800" dirty="0" err="1"/>
              <a:t>informasi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cara</a:t>
            </a:r>
            <a:r>
              <a:rPr lang="en-US" sz="2800" dirty="0"/>
              <a:t> yang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bermakna</a:t>
            </a:r>
            <a:r>
              <a:rPr lang="en-US" sz="2800" dirty="0"/>
              <a:t> di </a:t>
            </a:r>
            <a:r>
              <a:rPr lang="en-US" sz="2800" dirty="0" err="1"/>
              <a:t>mana</a:t>
            </a:r>
            <a:r>
              <a:rPr lang="en-US" sz="2800" dirty="0"/>
              <a:t> </a:t>
            </a:r>
            <a:r>
              <a:rPr lang="en-US" sz="2800" dirty="0" err="1"/>
              <a:t>semua</a:t>
            </a:r>
            <a:r>
              <a:rPr lang="en-US" sz="2800" dirty="0"/>
              <a:t> </a:t>
            </a:r>
            <a:r>
              <a:rPr lang="en-US" sz="2800" dirty="0" err="1"/>
              <a:t>mata</a:t>
            </a:r>
            <a:r>
              <a:rPr lang="en-US" sz="2800" dirty="0"/>
              <a:t> </a:t>
            </a:r>
            <a:r>
              <a:rPr lang="en-US" sz="2800" dirty="0" err="1"/>
              <a:t>pelajaran</a:t>
            </a:r>
            <a:r>
              <a:rPr lang="en-US" sz="2800" dirty="0"/>
              <a:t> </a:t>
            </a:r>
            <a:r>
              <a:rPr lang="en-US" sz="2800" dirty="0" err="1"/>
              <a:t>ikut</a:t>
            </a:r>
            <a:r>
              <a:rPr lang="en-US" sz="2800" dirty="0"/>
              <a:t> </a:t>
            </a:r>
            <a:r>
              <a:rPr lang="en-US" sz="2800" dirty="0" err="1"/>
              <a:t>bermain</a:t>
            </a:r>
            <a:r>
              <a:rPr lang="en-US" sz="2800" dirty="0"/>
              <a:t> </a:t>
            </a:r>
            <a:r>
              <a:rPr lang="en-US" sz="2800" dirty="0" err="1" smtClean="0"/>
              <a:t>bersama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2837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6) PENILAIAN UNTUK BELAJAR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2632" y="2667000"/>
            <a:ext cx="6798736" cy="3444997"/>
          </a:xfrm>
        </p:spPr>
        <p:txBody>
          <a:bodyPr>
            <a:normAutofit/>
          </a:bodyPr>
          <a:lstStyle/>
          <a:p>
            <a:r>
              <a:rPr lang="en-US" sz="3200" dirty="0" smtClean="0"/>
              <a:t>Guru </a:t>
            </a:r>
            <a:r>
              <a:rPr lang="en-US" sz="3200" dirty="0" err="1" smtClean="0"/>
              <a:t>mengukur</a:t>
            </a:r>
            <a:r>
              <a:rPr lang="en-US" sz="3200" dirty="0" smtClean="0"/>
              <a:t> </a:t>
            </a:r>
            <a:r>
              <a:rPr lang="en-US" sz="3200" dirty="0" err="1"/>
              <a:t>kemajuan</a:t>
            </a:r>
            <a:r>
              <a:rPr lang="en-US" sz="3200" dirty="0"/>
              <a:t> </a:t>
            </a:r>
            <a:r>
              <a:rPr lang="en-US" sz="3200" dirty="0" err="1"/>
              <a:t>individu</a:t>
            </a:r>
            <a:r>
              <a:rPr lang="en-US" sz="3200" dirty="0"/>
              <a:t>, </a:t>
            </a:r>
            <a:r>
              <a:rPr lang="en-US" sz="3200" dirty="0" err="1"/>
              <a:t>kelompok</a:t>
            </a:r>
            <a:r>
              <a:rPr lang="en-US" sz="3200" dirty="0"/>
              <a:t>,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seluruh</a:t>
            </a:r>
            <a:r>
              <a:rPr lang="en-US" sz="3200" dirty="0"/>
              <a:t> </a:t>
            </a:r>
            <a:r>
              <a:rPr lang="en-US" sz="3200" dirty="0" err="1"/>
              <a:t>kelas</a:t>
            </a:r>
            <a:r>
              <a:rPr lang="en-US" sz="3200" dirty="0"/>
              <a:t>,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mereka</a:t>
            </a:r>
            <a:r>
              <a:rPr lang="en-US" sz="3200" dirty="0"/>
              <a:t> </a:t>
            </a:r>
            <a:r>
              <a:rPr lang="en-US" sz="3200" dirty="0" err="1"/>
              <a:t>dapat</a:t>
            </a:r>
            <a:r>
              <a:rPr lang="en-US" sz="3200" dirty="0"/>
              <a:t> </a:t>
            </a:r>
            <a:r>
              <a:rPr lang="en-US" sz="3200" dirty="0" err="1"/>
              <a:t>menyesuaikan</a:t>
            </a:r>
            <a:r>
              <a:rPr lang="en-US" sz="3200" dirty="0"/>
              <a:t> proses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mendukung</a:t>
            </a:r>
            <a:r>
              <a:rPr lang="en-US" sz="3200" dirty="0"/>
              <a:t>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menantang</a:t>
            </a:r>
            <a:r>
              <a:rPr lang="en-US" sz="3200" dirty="0"/>
              <a:t> </a:t>
            </a:r>
            <a:r>
              <a:rPr lang="en-US" sz="3200" dirty="0" err="1"/>
              <a:t>siswa</a:t>
            </a:r>
            <a:r>
              <a:rPr lang="en-US" sz="3200" dirty="0"/>
              <a:t> </a:t>
            </a:r>
            <a:r>
              <a:rPr lang="en-US" sz="3200" dirty="0" err="1"/>
              <a:t>sesuai</a:t>
            </a:r>
            <a:r>
              <a:rPr lang="en-US" sz="3200" dirty="0"/>
              <a:t> </a:t>
            </a:r>
            <a:r>
              <a:rPr lang="en-US" sz="3200" dirty="0" err="1"/>
              <a:t>kebutuhan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7695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GURU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dirty="0"/>
              <a:t>“</a:t>
            </a:r>
            <a:r>
              <a:rPr lang="en-US" sz="3600" dirty="0" err="1"/>
              <a:t>tanggung</a:t>
            </a:r>
            <a:r>
              <a:rPr lang="en-US" sz="3600" dirty="0"/>
              <a:t> </a:t>
            </a:r>
            <a:r>
              <a:rPr lang="en-US" sz="3600" dirty="0" err="1"/>
              <a:t>jawab</a:t>
            </a:r>
            <a:r>
              <a:rPr lang="en-US" sz="3600" dirty="0"/>
              <a:t> </a:t>
            </a:r>
            <a:r>
              <a:rPr lang="en-US" sz="3600" dirty="0" err="1"/>
              <a:t>besar</a:t>
            </a:r>
            <a:r>
              <a:rPr lang="en-US" sz="3600" dirty="0"/>
              <a:t> para guru </a:t>
            </a:r>
            <a:r>
              <a:rPr lang="en-US" sz="3600" dirty="0" err="1"/>
              <a:t>karena</a:t>
            </a:r>
            <a:r>
              <a:rPr lang="en-US" sz="3600" dirty="0"/>
              <a:t> di </a:t>
            </a:r>
            <a:r>
              <a:rPr lang="en-US" sz="3600" dirty="0" err="1"/>
              <a:t>tangan</a:t>
            </a:r>
            <a:r>
              <a:rPr lang="en-US" sz="3600" dirty="0"/>
              <a:t> </a:t>
            </a:r>
            <a:r>
              <a:rPr lang="en-US" sz="3600" dirty="0" err="1"/>
              <a:t>gurulah</a:t>
            </a:r>
            <a:r>
              <a:rPr lang="en-US" sz="3600" dirty="0"/>
              <a:t> </a:t>
            </a:r>
            <a:r>
              <a:rPr lang="en-US" sz="3600" dirty="0" err="1"/>
              <a:t>generasi</a:t>
            </a:r>
            <a:r>
              <a:rPr lang="en-US" sz="3600" dirty="0"/>
              <a:t> </a:t>
            </a:r>
            <a:r>
              <a:rPr lang="en-US" sz="3600" dirty="0" err="1"/>
              <a:t>muda</a:t>
            </a:r>
            <a:r>
              <a:rPr lang="en-US" sz="3600" dirty="0"/>
              <a:t> yang </a:t>
            </a:r>
            <a:r>
              <a:rPr lang="en-US" sz="3600" dirty="0" err="1"/>
              <a:t>akan</a:t>
            </a:r>
            <a:r>
              <a:rPr lang="en-US" sz="3600" dirty="0"/>
              <a:t> </a:t>
            </a:r>
            <a:r>
              <a:rPr lang="en-US" sz="3600" dirty="0" err="1"/>
              <a:t>menentukan</a:t>
            </a:r>
            <a:r>
              <a:rPr lang="en-US" sz="3600" dirty="0"/>
              <a:t> </a:t>
            </a:r>
            <a:r>
              <a:rPr lang="en-US" sz="3600" dirty="0" err="1"/>
              <a:t>bangsa</a:t>
            </a:r>
            <a:r>
              <a:rPr lang="en-US" sz="3600" dirty="0"/>
              <a:t> Indonesia </a:t>
            </a:r>
            <a:r>
              <a:rPr lang="en-US" sz="3600" dirty="0" err="1"/>
              <a:t>menjadi</a:t>
            </a:r>
            <a:r>
              <a:rPr lang="en-US" sz="3600" dirty="0"/>
              <a:t> </a:t>
            </a:r>
            <a:r>
              <a:rPr lang="en-US" sz="3600" dirty="0" err="1"/>
              <a:t>bangsa</a:t>
            </a:r>
            <a:r>
              <a:rPr lang="en-US" sz="3600" dirty="0"/>
              <a:t> </a:t>
            </a:r>
            <a:r>
              <a:rPr lang="en-US" sz="3600" dirty="0" err="1"/>
              <a:t>besar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maju</a:t>
            </a:r>
            <a:r>
              <a:rPr lang="en-US" sz="3600" dirty="0" smtClean="0"/>
              <a:t>”</a:t>
            </a:r>
            <a:r>
              <a:rPr lang="id-ID" sz="3600" dirty="0" smtClean="0"/>
              <a:t> dan Khusus untuk guru PAUD merupakan ujung tombak  dalam dunia pendidikan  yang mencetak generasi emas 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29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754</TotalTime>
  <Words>1083</Words>
  <Application>Microsoft Office PowerPoint</Application>
  <PresentationFormat>On-screen Show (4:3)</PresentationFormat>
  <Paragraphs>111</Paragraphs>
  <Slides>20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Organic</vt:lpstr>
      <vt:lpstr>PROFESIONALISME GURU PAUD  ABAD KE-21</vt:lpstr>
      <vt:lpstr>DASAR HUKUM PROFESI GURU</vt:lpstr>
      <vt:lpstr>KOMPETENSI GURU</vt:lpstr>
      <vt:lpstr>PENDIDIK PROFESIONAL TUGAS  UTAMA </vt:lpstr>
      <vt:lpstr>PROFESIONALISME GURU</vt:lpstr>
      <vt:lpstr>PROFESIONAL SEORANG GURU </vt:lpstr>
      <vt:lpstr>Guru Indonesia Yang Profesional</vt:lpstr>
      <vt:lpstr> Guru Indonesia Profesional   abad 21 </vt:lpstr>
      <vt:lpstr>Metode Pembelajaran Guru Profesional abad ke-21,</vt:lpstr>
      <vt:lpstr>GURU TIDAK TERGANTIKAN TEKNOLOGI</vt:lpstr>
      <vt:lpstr>Revolusi Industri 4.0</vt:lpstr>
      <vt:lpstr>Karakteristik guru abad 21</vt:lpstr>
      <vt:lpstr> Strategi Guru Anak Usia Dini  Di Abad 21</vt:lpstr>
      <vt:lpstr>1) TEKNOLOGI TERPADU </vt:lpstr>
      <vt:lpstr> 2) STRUKTUR PEMBELAJARAN KOOPERATIF </vt:lpstr>
      <vt:lpstr>3) INSTRUKSI YANG BERBEDA </vt:lpstr>
      <vt:lpstr>4) PENGATURAN TUJUAN </vt:lpstr>
      <vt:lpstr> 5) PENGAJARAN LINTAS KURIKULUM </vt:lpstr>
      <vt:lpstr> 6) PENILAIAN UNTUK BELAJAR </vt:lpstr>
      <vt:lpstr>GURU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PROFRSIONALISME GURU DI ABAD 21</dc:title>
  <dc:creator>user</dc:creator>
  <cp:lastModifiedBy>ismail - [2010]</cp:lastModifiedBy>
  <cp:revision>50</cp:revision>
  <cp:lastPrinted>2019-10-04T23:55:38Z</cp:lastPrinted>
  <dcterms:created xsi:type="dcterms:W3CDTF">2019-09-02T15:32:22Z</dcterms:created>
  <dcterms:modified xsi:type="dcterms:W3CDTF">2019-10-05T03:40:59Z</dcterms:modified>
</cp:coreProperties>
</file>