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sldIdLst>
    <p:sldId id="381" r:id="rId2"/>
    <p:sldId id="574" r:id="rId3"/>
    <p:sldId id="517" r:id="rId4"/>
    <p:sldId id="575" r:id="rId5"/>
    <p:sldId id="576" r:id="rId6"/>
    <p:sldId id="572" r:id="rId7"/>
    <p:sldId id="577" r:id="rId8"/>
    <p:sldId id="519" r:id="rId9"/>
    <p:sldId id="520" r:id="rId10"/>
    <p:sldId id="521" r:id="rId11"/>
    <p:sldId id="522" r:id="rId12"/>
    <p:sldId id="523" r:id="rId13"/>
    <p:sldId id="524" r:id="rId14"/>
    <p:sldId id="525" r:id="rId15"/>
    <p:sldId id="526" r:id="rId16"/>
    <p:sldId id="529" r:id="rId17"/>
    <p:sldId id="527" r:id="rId18"/>
    <p:sldId id="528" r:id="rId19"/>
    <p:sldId id="530" r:id="rId20"/>
    <p:sldId id="531" r:id="rId21"/>
    <p:sldId id="534" r:id="rId22"/>
    <p:sldId id="535" r:id="rId23"/>
    <p:sldId id="537" r:id="rId24"/>
    <p:sldId id="539" r:id="rId25"/>
    <p:sldId id="540" r:id="rId26"/>
    <p:sldId id="538" r:id="rId27"/>
    <p:sldId id="541" r:id="rId28"/>
    <p:sldId id="542" r:id="rId29"/>
    <p:sldId id="543" r:id="rId30"/>
    <p:sldId id="544" r:id="rId31"/>
    <p:sldId id="545" r:id="rId32"/>
    <p:sldId id="546" r:id="rId33"/>
    <p:sldId id="547" r:id="rId34"/>
    <p:sldId id="550" r:id="rId35"/>
    <p:sldId id="549" r:id="rId36"/>
    <p:sldId id="551" r:id="rId37"/>
    <p:sldId id="553" r:id="rId38"/>
    <p:sldId id="554" r:id="rId39"/>
    <p:sldId id="555" r:id="rId40"/>
    <p:sldId id="556" r:id="rId41"/>
    <p:sldId id="578" r:id="rId42"/>
    <p:sldId id="561" r:id="rId43"/>
    <p:sldId id="560" r:id="rId44"/>
    <p:sldId id="558" r:id="rId45"/>
    <p:sldId id="557" r:id="rId46"/>
    <p:sldId id="564" r:id="rId47"/>
    <p:sldId id="562" r:id="rId48"/>
    <p:sldId id="563" r:id="rId49"/>
    <p:sldId id="579" r:id="rId50"/>
    <p:sldId id="566" r:id="rId51"/>
    <p:sldId id="565" r:id="rId52"/>
    <p:sldId id="567" r:id="rId53"/>
    <p:sldId id="580" r:id="rId54"/>
    <p:sldId id="568" r:id="rId55"/>
    <p:sldId id="569" r:id="rId56"/>
    <p:sldId id="570" r:id="rId57"/>
    <p:sldId id="506" r:id="rId5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" initials="a" lastIdx="2" clrIdx="0">
    <p:extLst>
      <p:ext uri="{19B8F6BF-5375-455C-9EA6-DF929625EA0E}">
        <p15:presenceInfo xmlns:p15="http://schemas.microsoft.com/office/powerpoint/2012/main" userId="as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7" autoAdjust="0"/>
  </p:normalViewPr>
  <p:slideViewPr>
    <p:cSldViewPr snapToGrid="0">
      <p:cViewPr varScale="1">
        <p:scale>
          <a:sx n="68" d="100"/>
          <a:sy n="68" d="100"/>
        </p:scale>
        <p:origin x="1470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224B8-EBDF-4C75-9A19-DCF093D7633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46138-D561-4F4C-8919-21B345DD7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2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346138-D561-4F4C-8919-21B345DD794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4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46138-D561-4F4C-8919-21B345DD794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68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1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6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47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36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9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5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7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47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541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2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52ABD-00F0-4B18-880D-776EB14D032D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940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329609" y="2505164"/>
            <a:ext cx="8527312" cy="1483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200" b="1" dirty="0">
                <a:solidFill>
                  <a:srgbClr val="FF0000"/>
                </a:solidFill>
                <a:latin typeface="+mn-lt"/>
              </a:rPr>
              <a:t>Instrumen Akreditasi </a:t>
            </a:r>
            <a:r>
              <a:rPr lang="en-US" sz="3200" b="1" dirty="0">
                <a:solidFill>
                  <a:srgbClr val="FF0000"/>
                </a:solidFill>
                <a:latin typeface="+mn-lt"/>
              </a:rPr>
              <a:t>Program </a:t>
            </a:r>
            <a:r>
              <a:rPr lang="en-US" sz="3200" b="1" dirty="0" err="1">
                <a:solidFill>
                  <a:srgbClr val="FF0000"/>
                </a:solidFill>
                <a:latin typeface="+mn-lt"/>
              </a:rPr>
              <a:t>Studi</a:t>
            </a:r>
            <a:r>
              <a:rPr lang="en-US" sz="3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id-ID" sz="3200" b="1" dirty="0">
                <a:solidFill>
                  <a:srgbClr val="FF0000"/>
                </a:solidFill>
                <a:latin typeface="+mn-lt"/>
              </a:rPr>
              <a:t>(IAPS) </a:t>
            </a:r>
            <a:r>
              <a:rPr lang="en-US" sz="3200" b="1" dirty="0">
                <a:solidFill>
                  <a:srgbClr val="FF0000"/>
                </a:solidFill>
                <a:latin typeface="+mn-lt"/>
              </a:rPr>
              <a:t>4.0</a:t>
            </a:r>
            <a:br>
              <a:rPr lang="id-ID" sz="2800" b="1" dirty="0">
                <a:latin typeface="+mn-lt"/>
              </a:rPr>
            </a:br>
            <a:r>
              <a:rPr lang="id-ID" sz="2800" b="1" dirty="0">
                <a:solidFill>
                  <a:srgbClr val="0000FF"/>
                </a:solidFill>
                <a:latin typeface="+mn-lt"/>
              </a:rPr>
              <a:t>Laporan Evaluasi Diri </a:t>
            </a:r>
            <a:r>
              <a:rPr lang="en-US" sz="2800" b="1" dirty="0">
                <a:solidFill>
                  <a:srgbClr val="0000FF"/>
                </a:solidFill>
                <a:latin typeface="+mn-lt"/>
              </a:rPr>
              <a:t>(LED) </a:t>
            </a:r>
            <a:r>
              <a:rPr lang="id-ID" sz="2800" b="1" dirty="0">
                <a:solidFill>
                  <a:srgbClr val="0000FF"/>
                </a:solidFill>
                <a:latin typeface="+mn-lt"/>
              </a:rPr>
              <a:t>dan </a:t>
            </a:r>
            <a:br>
              <a:rPr lang="en-US" sz="2800" b="1" dirty="0">
                <a:solidFill>
                  <a:srgbClr val="0000FF"/>
                </a:solidFill>
                <a:latin typeface="+mn-lt"/>
              </a:rPr>
            </a:br>
            <a:r>
              <a:rPr lang="id-ID" sz="2800" b="1" dirty="0">
                <a:solidFill>
                  <a:srgbClr val="0000FF"/>
                </a:solidFill>
                <a:latin typeface="+mn-lt"/>
              </a:rPr>
              <a:t>Laporan Kinerja </a:t>
            </a:r>
            <a:r>
              <a:rPr lang="en-US" sz="2800" b="1" dirty="0">
                <a:solidFill>
                  <a:srgbClr val="0000FF"/>
                </a:solidFill>
                <a:latin typeface="+mn-lt"/>
              </a:rPr>
              <a:t>Program </a:t>
            </a:r>
            <a:r>
              <a:rPr lang="en-US" sz="2800" b="1" dirty="0" err="1">
                <a:solidFill>
                  <a:srgbClr val="0000FF"/>
                </a:solidFill>
                <a:latin typeface="+mn-lt"/>
              </a:rPr>
              <a:t>Studi</a:t>
            </a:r>
            <a:r>
              <a:rPr lang="en-US" sz="2800" b="1" dirty="0">
                <a:solidFill>
                  <a:srgbClr val="0000FF"/>
                </a:solidFill>
                <a:latin typeface="+mn-lt"/>
              </a:rPr>
              <a:t> (LKPS)</a:t>
            </a:r>
            <a:endParaRPr lang="en-US" sz="6600" b="1" dirty="0">
              <a:ln w="0"/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0500" y="1580182"/>
            <a:ext cx="883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B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adan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A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kreditasi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N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asional 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P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erguruan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T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inggi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i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National Accreditation Agency for</a:t>
            </a:r>
            <a:r>
              <a:rPr lang="id-ID" sz="2400" b="1" i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i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Higher Education </a:t>
            </a:r>
            <a:r>
              <a:rPr lang="en-US" sz="2400" b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(NAAHE)</a:t>
            </a:r>
            <a:endParaRPr lang="en-US" sz="2400" dirty="0"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780" y="79067"/>
            <a:ext cx="1588437" cy="13660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1731" y="3852093"/>
            <a:ext cx="7565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Disampaikan</a:t>
            </a:r>
            <a:r>
              <a:rPr lang="en-US" sz="2000" b="1" dirty="0"/>
              <a:t> oleh:</a:t>
            </a:r>
          </a:p>
          <a:p>
            <a:pPr algn="ctr"/>
            <a:r>
              <a:rPr lang="en-US" sz="2000" b="1" dirty="0"/>
              <a:t>Prof. Dr. </a:t>
            </a:r>
            <a:r>
              <a:rPr lang="en-US" sz="2000" b="1" dirty="0" err="1"/>
              <a:t>Syahnur</a:t>
            </a:r>
            <a:r>
              <a:rPr lang="en-US" sz="2000" b="1" dirty="0"/>
              <a:t> Said, MS</a:t>
            </a:r>
          </a:p>
          <a:p>
            <a:pPr algn="ctr"/>
            <a:r>
              <a:rPr lang="id-ID" sz="2000" b="1" dirty="0"/>
              <a:t>Dr. Swasono Rahardjo, S.Pd., M.Si</a:t>
            </a:r>
            <a:endParaRPr lang="en-US" sz="2000" b="1" dirty="0"/>
          </a:p>
          <a:p>
            <a:pPr algn="ctr"/>
            <a:r>
              <a:rPr lang="en-US" sz="2000" b="1" dirty="0"/>
              <a:t>Tim </a:t>
            </a:r>
            <a:r>
              <a:rPr lang="en-US" sz="2000" b="1" dirty="0" err="1"/>
              <a:t>Sosialisasi</a:t>
            </a:r>
            <a:r>
              <a:rPr lang="en-US" sz="2000" b="1" dirty="0"/>
              <a:t> </a:t>
            </a:r>
            <a:r>
              <a:rPr lang="en-US" sz="2000" b="1" dirty="0" err="1"/>
              <a:t>Instrumen</a:t>
            </a:r>
            <a:r>
              <a:rPr lang="en-US" sz="2000" b="1" dirty="0"/>
              <a:t> APT 3.0 dan APS 4.0  BAN PT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8371341-F04D-42E8-BA84-BB2E8C58D160}"/>
              </a:ext>
            </a:extLst>
          </p:cNvPr>
          <p:cNvSpPr txBox="1">
            <a:spLocks/>
          </p:cNvSpPr>
          <p:nvPr/>
        </p:nvSpPr>
        <p:spPr>
          <a:xfrm>
            <a:off x="1" y="5175532"/>
            <a:ext cx="9143999" cy="170622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d-ID" sz="2800" b="1" dirty="0">
                <a:solidFill>
                  <a:schemeClr val="bg1"/>
                </a:solidFill>
              </a:rPr>
              <a:t>Pelatihan IAPS</a:t>
            </a:r>
            <a:r>
              <a:rPr lang="en-US" sz="2800" b="1" dirty="0">
                <a:solidFill>
                  <a:schemeClr val="bg1"/>
                </a:solidFill>
              </a:rPr>
              <a:t> 4.0</a:t>
            </a:r>
            <a:endParaRPr lang="id-ID" sz="28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 err="1">
                <a:solidFill>
                  <a:schemeClr val="bg1"/>
                </a:solidFill>
              </a:rPr>
              <a:t>Bimtek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Pembuatan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Dokumen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Akreditasi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Institusi</a:t>
            </a:r>
            <a:r>
              <a:rPr lang="en-US" b="1" dirty="0">
                <a:solidFill>
                  <a:schemeClr val="bg1"/>
                </a:solidFill>
              </a:rPr>
              <a:t> dan Prodi 2019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/>
                </a:solidFill>
              </a:rPr>
              <a:t>LLDIKTI Wilayah VII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/>
                </a:solidFill>
              </a:rPr>
              <a:t>Gedung </a:t>
            </a:r>
            <a:r>
              <a:rPr lang="en-US" b="1" dirty="0" err="1">
                <a:solidFill>
                  <a:schemeClr val="bg1"/>
                </a:solidFill>
              </a:rPr>
              <a:t>Amarta</a:t>
            </a:r>
            <a:r>
              <a:rPr lang="en-US" b="1" dirty="0">
                <a:solidFill>
                  <a:schemeClr val="bg1"/>
                </a:solidFill>
              </a:rPr>
              <a:t> Lt 2, Surabaya 25 </a:t>
            </a:r>
            <a:r>
              <a:rPr lang="en-US" b="1" dirty="0" err="1">
                <a:solidFill>
                  <a:schemeClr val="bg1"/>
                </a:solidFill>
              </a:rPr>
              <a:t>Juni</a:t>
            </a:r>
            <a:r>
              <a:rPr lang="en-US" b="1" dirty="0">
                <a:solidFill>
                  <a:schemeClr val="bg1"/>
                </a:solidFill>
              </a:rPr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19332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>
                <a:latin typeface="+mn-lt"/>
              </a:rPr>
              <a:t>Pelatihan Instrumen APS 4.0 BAN PT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b="1" dirty="0"/>
              <a:t>Pelatihan IAPS 4.0 BAN PT dilakukan dalam rangka memberikan informasi kepada PT untuk melakukan evaluasi diri sebagai bagian dari pengembangan institusi, yang hasilnya dipotret dan dilaporkan sebagai dokumen akreditasi.</a:t>
            </a:r>
          </a:p>
          <a:p>
            <a:r>
              <a:rPr lang="id-ID" b="1" dirty="0"/>
              <a:t>Bahan yang disampaikan adalah instrumen yang </a:t>
            </a:r>
            <a:r>
              <a:rPr lang="en-US" b="1" dirty="0" err="1"/>
              <a:t>telah</a:t>
            </a:r>
            <a:r>
              <a:rPr lang="en-US" b="1" dirty="0"/>
              <a:t> </a:t>
            </a:r>
            <a:r>
              <a:rPr lang="en-US" b="1" dirty="0" err="1"/>
              <a:t>disetujui</a:t>
            </a:r>
            <a:r>
              <a:rPr lang="en-US" b="1" dirty="0"/>
              <a:t> oleh </a:t>
            </a:r>
            <a:r>
              <a:rPr lang="id-ID" b="1" dirty="0"/>
              <a:t>Majelis Akreditasi BAN PT</a:t>
            </a:r>
            <a:r>
              <a:rPr lang="en-US" b="1" dirty="0"/>
              <a:t> (</a:t>
            </a:r>
            <a:r>
              <a:rPr lang="en-US" b="1" dirty="0" err="1"/>
              <a:t>PerBAN</a:t>
            </a:r>
            <a:r>
              <a:rPr lang="en-US" b="1" dirty="0"/>
              <a:t>-PT No 2 Th. 2019) dan </a:t>
            </a:r>
            <a:r>
              <a:rPr lang="id-ID" b="1" dirty="0"/>
              <a:t>diunggah di Web BAN</a:t>
            </a:r>
            <a:r>
              <a:rPr lang="en-US" b="1" dirty="0"/>
              <a:t> </a:t>
            </a:r>
            <a:r>
              <a:rPr lang="id-ID" b="1" dirty="0"/>
              <a:t>PT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60964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d-ID" b="1" dirty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d-ID" dirty="0"/>
              <a:t>Pendahuluan: </a:t>
            </a:r>
            <a:r>
              <a:rPr lang="fi-FI" dirty="0"/>
              <a:t>Perkembangan Terkini Akreditasi</a:t>
            </a:r>
            <a:r>
              <a:rPr lang="id-ID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id-ID" b="1" dirty="0">
                <a:solidFill>
                  <a:srgbClr val="0000FF"/>
                </a:solidFill>
              </a:rPr>
              <a:t>Penyusunan Laporan Kinerja Program Studi.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Penyusunan Laporan Evaluasi Diri Program Studi.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Proses Penyusunan Laporan Evaluasi Diri.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659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07500"/>
            <a:ext cx="9144000" cy="514350"/>
          </a:xfrm>
          <a:solidFill>
            <a:srgbClr val="0000FF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000">
                <a:latin typeface="Arial Rounded MT Bold" panose="020F0704030504030204" pitchFamily="34" charset="0"/>
              </a:rPr>
              <a:t>Dokumen yang di</a:t>
            </a:r>
            <a:r>
              <a:rPr lang="en-US" sz="2000">
                <a:latin typeface="Arial Rounded MT Bold" panose="020F0704030504030204" pitchFamily="34" charset="0"/>
              </a:rPr>
              <a:t>-</a:t>
            </a:r>
            <a:r>
              <a:rPr lang="id-ID" sz="2000">
                <a:latin typeface="Arial Rounded MT Bold" panose="020F0704030504030204" pitchFamily="34" charset="0"/>
              </a:rPr>
              <a:t>submit pada Akreditasi </a:t>
            </a:r>
            <a:r>
              <a:rPr lang="en-US" sz="2000">
                <a:latin typeface="Arial Rounded MT Bold" panose="020F0704030504030204" pitchFamily="34" charset="0"/>
              </a:rPr>
              <a:t>Program Studi 4</a:t>
            </a:r>
            <a:r>
              <a:rPr lang="id-ID" sz="2000">
                <a:latin typeface="Arial Rounded MT Bold" panose="020F0704030504030204" pitchFamily="34" charset="0"/>
              </a:rPr>
              <a:t>.0</a:t>
            </a:r>
            <a:endParaRPr lang="en-US" sz="2000">
              <a:latin typeface="Arial Rounded MT Bold" panose="020F070403050403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6343" y="1104899"/>
            <a:ext cx="4315631" cy="514351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algn="ctr"/>
            <a:r>
              <a:rPr lang="id-ID" sz="2000" dirty="0"/>
              <a:t>1. Laporan Kinerja Program Studi (LKPS) </a:t>
            </a:r>
            <a:endParaRPr lang="en-US" sz="2000" dirty="0"/>
          </a:p>
        </p:txBody>
      </p:sp>
      <p:cxnSp>
        <p:nvCxnSpPr>
          <p:cNvPr id="14" name="Elbow Connector 13"/>
          <p:cNvCxnSpPr>
            <a:stCxn id="5" idx="2"/>
            <a:endCxn id="6" idx="0"/>
          </p:cNvCxnSpPr>
          <p:nvPr/>
        </p:nvCxnSpPr>
        <p:spPr>
          <a:xfrm rot="5400000">
            <a:off x="3151556" y="-315546"/>
            <a:ext cx="483049" cy="2357841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 Placeholder 5"/>
          <p:cNvSpPr>
            <a:spLocks noGrp="1"/>
          </p:cNvSpPr>
          <p:nvPr>
            <p:ph type="body" idx="1"/>
          </p:nvPr>
        </p:nvSpPr>
        <p:spPr>
          <a:xfrm>
            <a:off x="4572001" y="1114424"/>
            <a:ext cx="4391024" cy="514351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id-ID" sz="2000" dirty="0"/>
              <a:t>2. Laporan Evaluasi Diri (LED) 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66" y="1741240"/>
            <a:ext cx="3996183" cy="4862497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714791" y="1741240"/>
            <a:ext cx="4105444" cy="4858863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572000" y="863374"/>
            <a:ext cx="223320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805207" y="863374"/>
            <a:ext cx="0" cy="25200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613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66292" y="76201"/>
            <a:ext cx="8861808" cy="935886"/>
          </a:xfrm>
          <a:prstGeom prst="homePlate">
            <a:avLst>
              <a:gd name="adj" fmla="val 2971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P</a:t>
            </a:r>
            <a:r>
              <a:rPr lang="id-ID" sz="3200" b="1" dirty="0">
                <a:solidFill>
                  <a:schemeClr val="bg1"/>
                </a:solidFill>
              </a:rPr>
              <a:t>ENGUSULAN </a:t>
            </a:r>
            <a:r>
              <a:rPr lang="en-US" sz="3200" b="1" dirty="0">
                <a:solidFill>
                  <a:schemeClr val="bg1"/>
                </a:solidFill>
              </a:rPr>
              <a:t>IAPS 4.0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204" y="1145502"/>
            <a:ext cx="9099796" cy="526297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Diusulkan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FF00"/>
                </a:solidFill>
              </a:rPr>
              <a:t>Unit </a:t>
            </a:r>
            <a:r>
              <a:rPr lang="en-US" sz="2400" b="1" dirty="0" err="1">
                <a:solidFill>
                  <a:srgbClr val="FFFF00"/>
                </a:solidFill>
              </a:rPr>
              <a:t>Pengelola</a:t>
            </a:r>
            <a:r>
              <a:rPr lang="en-US" sz="2400" b="1" dirty="0">
                <a:solidFill>
                  <a:srgbClr val="FFFF00"/>
                </a:solidFill>
              </a:rPr>
              <a:t> Program </a:t>
            </a:r>
            <a:r>
              <a:rPr lang="en-US" sz="2400" b="1" dirty="0" err="1">
                <a:solidFill>
                  <a:srgbClr val="FFFF00"/>
                </a:solidFill>
              </a:rPr>
              <a:t>Studi</a:t>
            </a:r>
            <a:r>
              <a:rPr lang="en-US" sz="2400" b="1" dirty="0">
                <a:solidFill>
                  <a:srgbClr val="FFFF00"/>
                </a:solidFill>
              </a:rPr>
              <a:t> (UPPS)</a:t>
            </a:r>
            <a:r>
              <a:rPr lang="id-ID" sz="2400" b="1" dirty="0">
                <a:solidFill>
                  <a:srgbClr val="FFFF00"/>
                </a:solidFill>
              </a:rPr>
              <a:t>, </a:t>
            </a:r>
            <a:r>
              <a:rPr lang="id-ID" sz="2400" b="1" dirty="0">
                <a:solidFill>
                  <a:srgbClr val="FF0000"/>
                </a:solidFill>
              </a:rPr>
              <a:t>bukan</a:t>
            </a:r>
            <a:r>
              <a:rPr lang="id-ID" sz="2400" b="1" dirty="0">
                <a:solidFill>
                  <a:srgbClr val="FFFF00"/>
                </a:solidFill>
              </a:rPr>
              <a:t> oleh Program Studi.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>
                <a:solidFill>
                  <a:srgbClr val="FFFF00"/>
                </a:solidFill>
              </a:rPr>
              <a:t>Unit Pengelola Program Studi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  <a:endParaRPr lang="id-ID" sz="24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</a:t>
            </a:r>
            <a:r>
              <a:rPr lang="id-ID" sz="2400" dirty="0"/>
              <a:t>erguruan </a:t>
            </a:r>
            <a:r>
              <a:rPr lang="en-US" sz="2400" dirty="0"/>
              <a:t>T</a:t>
            </a:r>
            <a:r>
              <a:rPr lang="id-ID" sz="2400" dirty="0"/>
              <a:t>inggi</a:t>
            </a:r>
            <a:r>
              <a:rPr lang="en-US" sz="2400" dirty="0"/>
              <a:t>,</a:t>
            </a:r>
            <a:r>
              <a:rPr lang="id-ID" sz="2400" dirty="0"/>
              <a:t> atau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d-ID" sz="2400" dirty="0"/>
              <a:t>Fakultas, atau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d-ID" sz="2400" dirty="0"/>
              <a:t>Sekolah, atau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Departemen</a:t>
            </a:r>
            <a:r>
              <a:rPr lang="id-ID" sz="2400" dirty="0"/>
              <a:t>/Jurusan.</a:t>
            </a:r>
          </a:p>
          <a:p>
            <a:pPr lvl="1"/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Statuta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SOTK/OTK PT.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VMTS </a:t>
            </a:r>
            <a:r>
              <a:rPr lang="en-US" sz="2400" dirty="0" err="1"/>
              <a:t>Perguruan</a:t>
            </a:r>
            <a:r>
              <a:rPr lang="en-US" sz="2400" dirty="0"/>
              <a:t> Tinggi – VMTS UPPS – </a:t>
            </a:r>
            <a:r>
              <a:rPr lang="en-US" sz="2400" i="1" dirty="0"/>
              <a:t>Scientific Vision </a:t>
            </a:r>
            <a:r>
              <a:rPr lang="en-US" sz="2400" dirty="0"/>
              <a:t>(</a:t>
            </a:r>
            <a:r>
              <a:rPr lang="en-US" sz="2400" dirty="0" err="1"/>
              <a:t>Visi</a:t>
            </a:r>
            <a:r>
              <a:rPr lang="en-US" sz="2400" dirty="0"/>
              <a:t> </a:t>
            </a:r>
            <a:r>
              <a:rPr lang="en-US" sz="2400" dirty="0" err="1"/>
              <a:t>Keilmuan</a:t>
            </a:r>
            <a:r>
              <a:rPr lang="en-US" sz="2400" dirty="0"/>
              <a:t>) Program.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LED</a:t>
            </a:r>
            <a:r>
              <a:rPr lang="id-ID" sz="2400" dirty="0"/>
              <a:t> dan LKPS</a:t>
            </a:r>
            <a:r>
              <a:rPr lang="en-US" sz="2400" dirty="0"/>
              <a:t> </a:t>
            </a:r>
            <a:r>
              <a:rPr lang="en-US" sz="2400" dirty="0" err="1"/>
              <a:t>fokus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Program </a:t>
            </a:r>
            <a:r>
              <a:rPr lang="en-US" sz="2400" dirty="0" err="1"/>
              <a:t>Studi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diakreditasi</a:t>
            </a:r>
            <a:r>
              <a:rPr lang="en-US" sz="2400" dirty="0"/>
              <a:t> (</a:t>
            </a:r>
            <a:r>
              <a:rPr lang="en-US" sz="2400" dirty="0" err="1"/>
              <a:t>sehingga</a:t>
            </a:r>
            <a:r>
              <a:rPr lang="en-US" sz="2400" dirty="0"/>
              <a:t> LED </a:t>
            </a:r>
            <a:r>
              <a:rPr lang="en-US" sz="2400" dirty="0" err="1"/>
              <a:t>Unik</a:t>
            </a:r>
            <a:r>
              <a:rPr lang="en-US" sz="2400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Kriteria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, </a:t>
            </a:r>
            <a:r>
              <a:rPr lang="en-US" sz="2400" dirty="0" err="1"/>
              <a:t>Luaran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Capaian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kekuatan</a:t>
            </a:r>
            <a:r>
              <a:rPr lang="en-US" sz="2400" dirty="0"/>
              <a:t> P</a:t>
            </a:r>
            <a:r>
              <a:rPr lang="id-ID" sz="2400" dirty="0"/>
              <a:t>rogran </a:t>
            </a:r>
            <a:r>
              <a:rPr lang="en-US" sz="2400" dirty="0"/>
              <a:t>S</a:t>
            </a:r>
            <a:r>
              <a:rPr lang="id-ID" sz="2400" dirty="0"/>
              <a:t>tudi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2593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7310" y="1412618"/>
            <a:ext cx="4469731" cy="53651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d-ID" dirty="0"/>
              <a:t>Struktur LKPS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7310" y="2035734"/>
            <a:ext cx="4469731" cy="473720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HALAMAN MUKA 	</a:t>
            </a:r>
          </a:p>
          <a:p>
            <a:pPr marL="0" indent="0">
              <a:buNone/>
            </a:pPr>
            <a:r>
              <a:rPr lang="en-US" b="1" dirty="0"/>
              <a:t>IDENTITAS PENGUSUL 	</a:t>
            </a:r>
          </a:p>
          <a:p>
            <a:pPr marL="0" indent="0">
              <a:buNone/>
            </a:pPr>
            <a:r>
              <a:rPr lang="en-US" b="1" dirty="0"/>
              <a:t>IDENTITAS TIM PENYUSUN 	</a:t>
            </a:r>
          </a:p>
          <a:p>
            <a:pPr marL="0" indent="0">
              <a:buNone/>
            </a:pPr>
            <a:r>
              <a:rPr lang="sv-SE" b="1" dirty="0"/>
              <a:t>BORANG INDIKATOR KINERJA UTAMA</a:t>
            </a:r>
          </a:p>
          <a:p>
            <a:pPr marL="361950" indent="-361950">
              <a:buFont typeface="+mj-lt"/>
              <a:buAutoNum type="arabicPeriod"/>
            </a:pPr>
            <a:r>
              <a:rPr lang="fi-FI" b="1" dirty="0"/>
              <a:t>T</a:t>
            </a:r>
            <a:r>
              <a:rPr lang="id-ID" b="1" dirty="0"/>
              <a:t>ata </a:t>
            </a:r>
            <a:r>
              <a:rPr lang="fi-FI" b="1" dirty="0"/>
              <a:t>P</a:t>
            </a:r>
            <a:r>
              <a:rPr lang="id-ID" b="1" dirty="0"/>
              <a:t>among</a:t>
            </a:r>
            <a:r>
              <a:rPr lang="fi-FI" b="1" dirty="0"/>
              <a:t>, T</a:t>
            </a:r>
            <a:r>
              <a:rPr lang="id-ID" b="1" dirty="0"/>
              <a:t>ata</a:t>
            </a:r>
            <a:r>
              <a:rPr lang="fi-FI" b="1" dirty="0"/>
              <a:t> K</a:t>
            </a:r>
            <a:r>
              <a:rPr lang="id-ID" b="1" dirty="0"/>
              <a:t>elola</a:t>
            </a:r>
            <a:r>
              <a:rPr lang="fi-FI" b="1" dirty="0"/>
              <a:t> </a:t>
            </a:r>
            <a:r>
              <a:rPr lang="id-ID" b="1" dirty="0"/>
              <a:t>dan</a:t>
            </a:r>
            <a:r>
              <a:rPr lang="fi-FI" b="1" dirty="0"/>
              <a:t> </a:t>
            </a:r>
            <a:r>
              <a:rPr lang="id-ID" b="1" dirty="0"/>
              <a:t>Kerjasama.</a:t>
            </a:r>
            <a:endParaRPr lang="fi-FI" b="1" dirty="0"/>
          </a:p>
          <a:p>
            <a:pPr marL="361950" indent="-361950">
              <a:buFont typeface="+mj-lt"/>
              <a:buAutoNum type="arabicPeriod"/>
            </a:pPr>
            <a:r>
              <a:rPr lang="en-US" b="1" dirty="0"/>
              <a:t>M</a:t>
            </a:r>
            <a:r>
              <a:rPr lang="id-ID" b="1" dirty="0"/>
              <a:t>ahasiswa.</a:t>
            </a:r>
            <a:r>
              <a:rPr lang="en-US" b="1" dirty="0"/>
              <a:t> </a:t>
            </a:r>
          </a:p>
          <a:p>
            <a:pPr marL="361950" indent="-361950">
              <a:buFont typeface="+mj-lt"/>
              <a:buAutoNum type="arabicPeriod"/>
            </a:pPr>
            <a:r>
              <a:rPr lang="en-US" b="1" dirty="0"/>
              <a:t>S</a:t>
            </a:r>
            <a:r>
              <a:rPr lang="id-ID" b="1" dirty="0"/>
              <a:t>umber Daya manusia.</a:t>
            </a:r>
            <a:r>
              <a:rPr lang="en-US" b="1" dirty="0"/>
              <a:t> </a:t>
            </a:r>
          </a:p>
          <a:p>
            <a:pPr marL="361950" indent="-361950">
              <a:buFont typeface="+mj-lt"/>
              <a:buAutoNum type="arabicPeriod"/>
            </a:pPr>
            <a:r>
              <a:rPr lang="en-US" b="1" dirty="0"/>
              <a:t>K</a:t>
            </a:r>
            <a:r>
              <a:rPr lang="id-ID" b="1" dirty="0"/>
              <a:t>euangan, Sarana dan Prasarana.</a:t>
            </a:r>
            <a:r>
              <a:rPr lang="en-US" b="1" dirty="0"/>
              <a:t> </a:t>
            </a:r>
          </a:p>
          <a:p>
            <a:pPr marL="361950" indent="-36195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P</a:t>
            </a:r>
            <a:r>
              <a:rPr lang="id-ID" b="1" dirty="0">
                <a:solidFill>
                  <a:srgbClr val="FF0000"/>
                </a:solidFill>
              </a:rPr>
              <a:t>endidikan.</a:t>
            </a:r>
            <a:r>
              <a:rPr lang="en-US" b="1" dirty="0">
                <a:solidFill>
                  <a:srgbClr val="FF0000"/>
                </a:solidFill>
              </a:rPr>
              <a:t> </a:t>
            </a:r>
          </a:p>
          <a:p>
            <a:pPr marL="361950" indent="-361950">
              <a:buFont typeface="+mj-lt"/>
              <a:buAutoNum type="arabicPeriod"/>
            </a:pPr>
            <a:r>
              <a:rPr lang="en-US" b="1" dirty="0"/>
              <a:t>P</a:t>
            </a:r>
            <a:r>
              <a:rPr lang="id-ID" b="1" dirty="0"/>
              <a:t>enelitian.</a:t>
            </a:r>
            <a:r>
              <a:rPr lang="en-US" b="1" dirty="0"/>
              <a:t> </a:t>
            </a:r>
          </a:p>
          <a:p>
            <a:pPr marL="361950" indent="-361950">
              <a:buFont typeface="+mj-lt"/>
              <a:buAutoNum type="arabicPeriod"/>
            </a:pPr>
            <a:r>
              <a:rPr lang="en-US" b="1" dirty="0"/>
              <a:t>P</a:t>
            </a:r>
            <a:r>
              <a:rPr lang="id-ID" b="1" dirty="0"/>
              <a:t>engabdian kepada Masyarakat.</a:t>
            </a:r>
            <a:r>
              <a:rPr lang="en-US" b="1" dirty="0"/>
              <a:t> </a:t>
            </a:r>
          </a:p>
          <a:p>
            <a:pPr marL="361950" indent="-36195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L</a:t>
            </a:r>
            <a:r>
              <a:rPr lang="id-ID" b="1" dirty="0">
                <a:solidFill>
                  <a:srgbClr val="FF0000"/>
                </a:solidFill>
              </a:rPr>
              <a:t>uaran dan Capaian Tridharma</a:t>
            </a:r>
            <a:r>
              <a:rPr lang="id-ID" b="1" dirty="0"/>
              <a:t>.</a:t>
            </a:r>
            <a:r>
              <a:rPr lang="en-US" b="1" dirty="0"/>
              <a:t> 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89602" y="2035734"/>
            <a:ext cx="3893214" cy="4737206"/>
          </a:xfrm>
          <a:prstGeom prst="rect">
            <a:avLst/>
          </a:prstGeom>
        </p:spPr>
      </p:pic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7580" y="78046"/>
            <a:ext cx="8939461" cy="793823"/>
          </a:xfrm>
          <a:solidFill>
            <a:srgbClr val="0000FF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400" dirty="0">
                <a:latin typeface="Arial Rounded MT Bold" panose="020F0704030504030204" pitchFamily="34" charset="0"/>
              </a:rPr>
              <a:t>Dokumen yang di</a:t>
            </a:r>
            <a:r>
              <a:rPr lang="id-ID" sz="2400" i="1" dirty="0">
                <a:latin typeface="Arial Rounded MT Bold" panose="020F0704030504030204" pitchFamily="34" charset="0"/>
              </a:rPr>
              <a:t>submit</a:t>
            </a:r>
            <a:r>
              <a:rPr lang="id-ID" sz="2400" dirty="0">
                <a:latin typeface="Arial Rounded MT Bold" panose="020F0704030504030204" pitchFamily="34" charset="0"/>
              </a:rPr>
              <a:t> pada Akreditasi </a:t>
            </a:r>
            <a:r>
              <a:rPr lang="en-US" sz="2400" dirty="0">
                <a:latin typeface="Arial Rounded MT Bold" panose="020F0704030504030204" pitchFamily="34" charset="0"/>
              </a:rPr>
              <a:t>Program </a:t>
            </a:r>
            <a:r>
              <a:rPr lang="en-US" sz="2400" dirty="0" err="1">
                <a:latin typeface="Arial Rounded MT Bold" panose="020F0704030504030204" pitchFamily="34" charset="0"/>
              </a:rPr>
              <a:t>Studi</a:t>
            </a:r>
            <a:r>
              <a:rPr lang="en-US" sz="2400" dirty="0">
                <a:latin typeface="Arial Rounded MT Bold" panose="020F0704030504030204" pitchFamily="34" charset="0"/>
              </a:rPr>
              <a:t> 4</a:t>
            </a:r>
            <a:r>
              <a:rPr lang="id-ID" sz="2400" dirty="0">
                <a:latin typeface="Arial Rounded MT Bold" panose="020F0704030504030204" pitchFamily="34" charset="0"/>
              </a:rPr>
              <a:t>.0</a:t>
            </a:r>
            <a:endParaRPr lang="en-US" sz="2400" dirty="0">
              <a:latin typeface="Arial Rounded MT Bold" panose="020F0704030504030204" pitchFamily="34" charset="0"/>
            </a:endParaRPr>
          </a:p>
        </p:txBody>
      </p:sp>
      <p:cxnSp>
        <p:nvCxnSpPr>
          <p:cNvPr id="15" name="Straight Connector 14"/>
          <p:cNvCxnSpPr>
            <a:stCxn id="8" idx="2"/>
          </p:cNvCxnSpPr>
          <p:nvPr/>
        </p:nvCxnSpPr>
        <p:spPr>
          <a:xfrm flipH="1">
            <a:off x="4557310" y="871869"/>
            <a:ext cx="1" cy="21600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062716" y="1063862"/>
            <a:ext cx="249459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083982" y="1052618"/>
            <a:ext cx="0" cy="36000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5"/>
          <p:cNvSpPr>
            <a:spLocks noGrp="1"/>
          </p:cNvSpPr>
          <p:nvPr>
            <p:ph type="body" idx="1"/>
          </p:nvPr>
        </p:nvSpPr>
        <p:spPr>
          <a:xfrm>
            <a:off x="87580" y="1434777"/>
            <a:ext cx="4391024" cy="514351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id-ID" sz="2000" dirty="0"/>
              <a:t>Laporan Kinerja Program Studi (LKPS)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44797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49" y="76201"/>
            <a:ext cx="8870951" cy="8382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d-ID" b="1" dirty="0">
                <a:latin typeface="+mn-lt"/>
              </a:rPr>
              <a:t>Laporan Kinerja Program Studi</a:t>
            </a:r>
            <a:endParaRPr lang="en-US" dirty="0"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0" y="1101725"/>
            <a:ext cx="4311650" cy="5578475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id-ID" sz="3200" b="1" dirty="0"/>
              <a:t>Hanya berisi data-data, tanpa narasi.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d-ID" sz="3200" b="1" dirty="0"/>
              <a:t>Tabel-tabel data yang perlu diisi sudah ada dalam panduan.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d-ID" sz="3200" b="1" dirty="0"/>
              <a:t>Narasi tentang analisis data-data akan ditulis pada bab yang berkesuaian pada dokumen Laporan Evaluasi Diri.</a:t>
            </a:r>
            <a:endParaRPr lang="en-US" sz="3200" b="1" dirty="0"/>
          </a:p>
        </p:txBody>
      </p:sp>
      <p:pic>
        <p:nvPicPr>
          <p:cNvPr id="5" name="Content Placeholder 4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9849" y="1101725"/>
            <a:ext cx="4430821" cy="3927475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616200" y="949325"/>
            <a:ext cx="2057036" cy="1743076"/>
          </a:xfrm>
          <a:prstGeom prst="rightArrow">
            <a:avLst>
              <a:gd name="adj1" fmla="val 45402"/>
              <a:gd name="adj2" fmla="val 54230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84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41803" y="940083"/>
            <a:ext cx="4394643" cy="534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Tata Pamong, Tata Kelola, dan Kerjasama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485323" y="965319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241803" y="1575179"/>
            <a:ext cx="4394643" cy="534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Mahasiswa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3485323" y="1600415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241803" y="2210780"/>
            <a:ext cx="4394643" cy="5343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Sumber Daya Manusia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485323" y="2236016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241803" y="2835748"/>
            <a:ext cx="4394643" cy="534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Keuangan, Sarana, dan Prasarana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485323" y="2860984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41803" y="3460716"/>
            <a:ext cx="4394643" cy="53432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Pendidikan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3485323" y="3485952"/>
            <a:ext cx="453158" cy="46013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241803" y="4096318"/>
            <a:ext cx="4394643" cy="534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Penelitian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3485323" y="4121554"/>
            <a:ext cx="453158" cy="46013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241803" y="4742552"/>
            <a:ext cx="4394643" cy="534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Pengabdian kepada Masyarakat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3485323" y="4767788"/>
            <a:ext cx="453158" cy="46013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241803" y="5405002"/>
            <a:ext cx="4394643" cy="53432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Luaran dan Capaian Tridharma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3485323" y="5430238"/>
            <a:ext cx="453158" cy="46013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41088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83888" y="2933238"/>
            <a:ext cx="4394643" cy="89447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 dirty="0">
                <a:solidFill>
                  <a:srgbClr val="FFFF00"/>
                </a:solidFill>
              </a:rPr>
              <a:t>Tata </a:t>
            </a:r>
            <a:r>
              <a:rPr lang="en-US" sz="2400" b="1" dirty="0" err="1">
                <a:solidFill>
                  <a:srgbClr val="FFFF00"/>
                </a:solidFill>
              </a:rPr>
              <a:t>Pamong</a:t>
            </a:r>
            <a:r>
              <a:rPr lang="en-US" sz="2400" b="1" dirty="0">
                <a:solidFill>
                  <a:srgbClr val="FFFF00"/>
                </a:solidFill>
              </a:rPr>
              <a:t>, Tata </a:t>
            </a:r>
            <a:r>
              <a:rPr lang="en-US" sz="2400" b="1" dirty="0" err="1">
                <a:solidFill>
                  <a:srgbClr val="FFFF00"/>
                </a:solidFill>
              </a:rPr>
              <a:t>Kelola</a:t>
            </a:r>
            <a:r>
              <a:rPr lang="en-US" sz="2400" b="1" dirty="0">
                <a:solidFill>
                  <a:srgbClr val="FFFF00"/>
                </a:solidFill>
              </a:rPr>
              <a:t>, </a:t>
            </a:r>
            <a:r>
              <a:rPr lang="en-US" sz="2400" b="1" dirty="0" err="1">
                <a:solidFill>
                  <a:srgbClr val="FFFF00"/>
                </a:solidFill>
              </a:rPr>
              <a:t>dan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Kerjasama</a:t>
            </a:r>
            <a:endParaRPr lang="en-US" sz="2400" b="1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80573" y="3117969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77106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247" y="849333"/>
            <a:ext cx="7886700" cy="479742"/>
          </a:xfrm>
        </p:spPr>
        <p:txBody>
          <a:bodyPr>
            <a:normAutofit/>
          </a:bodyPr>
          <a:lstStyle/>
          <a:p>
            <a:r>
              <a:rPr lang="id-ID" sz="2800" b="1" dirty="0">
                <a:latin typeface="+mn-lt"/>
              </a:rPr>
              <a:t>Tabel 1.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Kerjasama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Tridharma</a:t>
            </a:r>
            <a:endParaRPr lang="en-US" sz="2800" b="1" dirty="0">
              <a:latin typeface="+mn-lt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6454348"/>
              </p:ext>
            </p:extLst>
          </p:nvPr>
        </p:nvGraphicFramePr>
        <p:xfrm>
          <a:off x="233914" y="1402937"/>
          <a:ext cx="8718700" cy="3021609"/>
        </p:xfrm>
        <a:graphic>
          <a:graphicData uri="http://schemas.openxmlformats.org/drawingml/2006/table">
            <a:tbl>
              <a:tblPr firstRow="1" firstCol="1" bandRow="1"/>
              <a:tblGrid>
                <a:gridCol w="843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3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25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25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83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94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71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8370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3582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No.</a:t>
                      </a:r>
                      <a:endParaRPr lang="en-US" sz="24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Lembaga Mitra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Tingkat </a:t>
                      </a:r>
                      <a:r>
                        <a:rPr lang="en-US" sz="1600" b="1" baseline="3000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1)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Judul Kegiatan Kerjasama </a:t>
                      </a:r>
                      <a:r>
                        <a:rPr lang="en-US" sz="1600" b="1" baseline="3000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2)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Manfaat bagi PS yang Diakreditasi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Waktu dan Durasi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Bukti Kerjasama </a:t>
                      </a:r>
                      <a:r>
                        <a:rPr lang="en-US" sz="1600" b="1" baseline="3000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3)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33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Interna-sional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Nasi-onal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Lokal/ Wilayah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6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…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8850" y="4527336"/>
            <a:ext cx="89100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Keterangan</a:t>
            </a:r>
            <a:r>
              <a:rPr lang="en-US" b="1" dirty="0"/>
              <a:t>:</a:t>
            </a:r>
          </a:p>
          <a:p>
            <a:r>
              <a:rPr lang="id-ID" b="1" baseline="30000" dirty="0"/>
              <a:t>1) </a:t>
            </a:r>
            <a:r>
              <a:rPr lang="en-US" b="1" dirty="0" err="1"/>
              <a:t>Beri</a:t>
            </a:r>
            <a:r>
              <a:rPr lang="en-US" b="1" dirty="0"/>
              <a:t> </a:t>
            </a:r>
            <a:r>
              <a:rPr lang="en-US" b="1" dirty="0" err="1"/>
              <a:t>tanda</a:t>
            </a:r>
            <a:r>
              <a:rPr lang="en-US" b="1" dirty="0"/>
              <a:t> V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kolom</a:t>
            </a:r>
            <a:r>
              <a:rPr lang="en-US" b="1" dirty="0"/>
              <a:t> yang </a:t>
            </a:r>
            <a:r>
              <a:rPr lang="en-US" b="1" dirty="0" err="1"/>
              <a:t>sesuai</a:t>
            </a:r>
            <a:r>
              <a:rPr lang="en-US" b="1" dirty="0"/>
              <a:t>.</a:t>
            </a:r>
          </a:p>
          <a:p>
            <a:r>
              <a:rPr lang="en-US" b="1" baseline="30000" dirty="0"/>
              <a:t>2</a:t>
            </a:r>
            <a:r>
              <a:rPr lang="id-ID" b="1" baseline="30000" dirty="0"/>
              <a:t>) </a:t>
            </a:r>
            <a:r>
              <a:rPr lang="en-US" b="1" dirty="0" err="1"/>
              <a:t>Kegiatan</a:t>
            </a:r>
            <a:r>
              <a:rPr lang="en-US" b="1" dirty="0"/>
              <a:t> </a:t>
            </a:r>
            <a:r>
              <a:rPr lang="en-US" b="1" dirty="0" err="1"/>
              <a:t>kerjasama</a:t>
            </a:r>
            <a:r>
              <a:rPr lang="en-US" b="1" dirty="0"/>
              <a:t> </a:t>
            </a:r>
            <a:r>
              <a:rPr lang="en-US" b="1" dirty="0" err="1"/>
              <a:t>sudah</a:t>
            </a:r>
            <a:r>
              <a:rPr lang="en-US" b="1" dirty="0"/>
              <a:t> </a:t>
            </a:r>
            <a:r>
              <a:rPr lang="en-US" b="1" dirty="0" err="1"/>
              <a:t>terimplementasikan</a:t>
            </a:r>
            <a:r>
              <a:rPr lang="en-US" b="1" dirty="0"/>
              <a:t>, </a:t>
            </a:r>
            <a:r>
              <a:rPr lang="en-US" b="1" dirty="0" err="1"/>
              <a:t>melibatkan</a:t>
            </a:r>
            <a:r>
              <a:rPr lang="en-US" b="1" dirty="0"/>
              <a:t> </a:t>
            </a:r>
            <a:r>
              <a:rPr lang="en-US" b="1" dirty="0" err="1"/>
              <a:t>sumber</a:t>
            </a:r>
            <a:r>
              <a:rPr lang="en-US" b="1" dirty="0"/>
              <a:t> </a:t>
            </a:r>
            <a:r>
              <a:rPr lang="en-US" b="1" dirty="0" err="1"/>
              <a:t>daya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memberikan</a:t>
            </a:r>
            <a:r>
              <a:rPr lang="en-US" b="1" dirty="0"/>
              <a:t> </a:t>
            </a:r>
            <a:r>
              <a:rPr lang="en-US" b="1" dirty="0" err="1"/>
              <a:t>manfaat</a:t>
            </a:r>
            <a:r>
              <a:rPr lang="en-US" b="1" dirty="0"/>
              <a:t> </a:t>
            </a:r>
            <a:r>
              <a:rPr lang="en-US" b="1" dirty="0" err="1"/>
              <a:t>bagi</a:t>
            </a:r>
            <a:r>
              <a:rPr lang="en-US" b="1" dirty="0"/>
              <a:t> Program </a:t>
            </a:r>
            <a:r>
              <a:rPr lang="en-US" b="1" dirty="0" err="1"/>
              <a:t>Studi</a:t>
            </a:r>
            <a:r>
              <a:rPr lang="en-US" b="1" dirty="0"/>
              <a:t> yang </a:t>
            </a:r>
            <a:r>
              <a:rPr lang="en-US" b="1" dirty="0" err="1"/>
              <a:t>diakreditasi</a:t>
            </a:r>
            <a:r>
              <a:rPr lang="en-US" b="1" dirty="0"/>
              <a:t>.</a:t>
            </a:r>
          </a:p>
          <a:p>
            <a:r>
              <a:rPr lang="en-US" b="1" baseline="30000" dirty="0"/>
              <a:t>3</a:t>
            </a:r>
            <a:r>
              <a:rPr lang="id-ID" b="1" baseline="30000" dirty="0"/>
              <a:t>) </a:t>
            </a:r>
            <a:r>
              <a:rPr lang="en-US" b="1" dirty="0"/>
              <a:t>Bu</a:t>
            </a:r>
            <a:r>
              <a:rPr lang="id-ID" b="1" dirty="0"/>
              <a:t>kti kerjasama dapat berupa Surat Penugasan, Surat Perjanjian Kerjasama (SPK), bukti-bukti pelaksanaan (laporan, hasil kerjasama, luaran kerjasama), atau bukti lain yang relevan.</a:t>
            </a:r>
            <a:r>
              <a:rPr lang="en-US" b="1" dirty="0"/>
              <a:t> Mo</a:t>
            </a:r>
            <a:r>
              <a:rPr lang="id-ID" b="1" dirty="0"/>
              <a:t>U</a:t>
            </a:r>
            <a:r>
              <a:rPr lang="en-US" b="1" dirty="0"/>
              <a:t>, </a:t>
            </a:r>
            <a:r>
              <a:rPr lang="en-US" b="1" dirty="0" err="1"/>
              <a:t>MoA</a:t>
            </a:r>
            <a:r>
              <a:rPr lang="en-US" b="1" dirty="0"/>
              <a:t>,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dokumen</a:t>
            </a:r>
            <a:r>
              <a:rPr lang="en-US" b="1" dirty="0"/>
              <a:t> </a:t>
            </a:r>
            <a:r>
              <a:rPr lang="en-US" b="1" dirty="0" err="1"/>
              <a:t>sejenis</a:t>
            </a:r>
            <a:r>
              <a:rPr lang="en-US" b="1" dirty="0"/>
              <a:t> yang </a:t>
            </a:r>
            <a:r>
              <a:rPr lang="en-US" b="1" dirty="0" err="1"/>
              <a:t>memayungi</a:t>
            </a:r>
            <a:r>
              <a:rPr lang="en-US" b="1" dirty="0"/>
              <a:t> </a:t>
            </a:r>
            <a:r>
              <a:rPr lang="en-US" b="1" dirty="0" err="1"/>
              <a:t>kerjasama</a:t>
            </a:r>
            <a:r>
              <a:rPr lang="en-US" b="1" dirty="0"/>
              <a:t>,</a:t>
            </a:r>
            <a:r>
              <a:rPr lang="id-ID" b="1" dirty="0"/>
              <a:t> tidak dapat dijadikan</a:t>
            </a:r>
            <a:r>
              <a:rPr lang="en-US" b="1" dirty="0"/>
              <a:t> </a:t>
            </a:r>
            <a:r>
              <a:rPr lang="en-US" b="1" dirty="0" err="1"/>
              <a:t>bukti</a:t>
            </a:r>
            <a:r>
              <a:rPr lang="en-US" b="1" dirty="0"/>
              <a:t> </a:t>
            </a:r>
            <a:r>
              <a:rPr lang="en-US" b="1" dirty="0" err="1"/>
              <a:t>realisasi</a:t>
            </a:r>
            <a:r>
              <a:rPr lang="en-US" b="1" dirty="0"/>
              <a:t> </a:t>
            </a:r>
            <a:r>
              <a:rPr lang="en-US" b="1" dirty="0" err="1"/>
              <a:t>kerjasama</a:t>
            </a:r>
            <a:r>
              <a:rPr lang="en-US" b="1" dirty="0"/>
              <a:t>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2373491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Kerjasama</a:t>
            </a:r>
          </a:p>
        </p:txBody>
      </p:sp>
    </p:spTree>
    <p:extLst>
      <p:ext uri="{BB962C8B-B14F-4D97-AF65-F5344CB8AC3E}">
        <p14:creationId xmlns:p14="http://schemas.microsoft.com/office/powerpoint/2010/main" val="1561898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241803" y="3156329"/>
            <a:ext cx="4394643" cy="534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>
                <a:solidFill>
                  <a:srgbClr val="FFFF00"/>
                </a:solidFill>
              </a:rPr>
              <a:t>Mahasiswa</a:t>
            </a:r>
            <a:endParaRPr lang="en-US" sz="2800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3485323" y="3181565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19263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510" y="785535"/>
            <a:ext cx="7886700" cy="660496"/>
          </a:xfrm>
        </p:spPr>
        <p:txBody>
          <a:bodyPr>
            <a:normAutofit fontScale="90000"/>
          </a:bodyPr>
          <a:lstStyle/>
          <a:p>
            <a:r>
              <a:rPr lang="id-ID" sz="2800" b="1" dirty="0">
                <a:latin typeface="+mn-lt"/>
              </a:rPr>
              <a:t>Tabel 2.a </a:t>
            </a:r>
            <a:r>
              <a:rPr lang="en-US" sz="2800" b="1" dirty="0" err="1">
                <a:latin typeface="+mn-lt"/>
              </a:rPr>
              <a:t>Seleksi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Mahasiswa</a:t>
            </a:r>
            <a:r>
              <a:rPr lang="en-US" sz="2800" b="1" dirty="0">
                <a:latin typeface="+mn-lt"/>
              </a:rPr>
              <a:t> (</a:t>
            </a:r>
            <a:r>
              <a:rPr lang="en-US" sz="2800" b="1" dirty="0" err="1">
                <a:latin typeface="+mn-lt"/>
              </a:rPr>
              <a:t>Utk</a:t>
            </a:r>
            <a:r>
              <a:rPr lang="en-US" sz="2800" b="1" dirty="0">
                <a:latin typeface="+mn-lt"/>
              </a:rPr>
              <a:t> PS yang </a:t>
            </a:r>
            <a:r>
              <a:rPr lang="en-US" sz="2800" b="1" dirty="0" err="1">
                <a:latin typeface="+mn-lt"/>
              </a:rPr>
              <a:t>diakreditasi</a:t>
            </a:r>
            <a:r>
              <a:rPr lang="en-US" sz="2800" b="1" dirty="0">
                <a:latin typeface="+mn-lt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5873" y="4527336"/>
            <a:ext cx="8058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/>
              <a:t>Keterangan: </a:t>
            </a:r>
            <a:endParaRPr lang="en-US" sz="2400" b="1" dirty="0"/>
          </a:p>
          <a:p>
            <a:r>
              <a:rPr lang="id-ID" sz="2400" b="1" dirty="0"/>
              <a:t>T</a:t>
            </a:r>
            <a:r>
              <a:rPr lang="fi-FI" sz="2400" b="1" dirty="0"/>
              <a:t>S</a:t>
            </a:r>
            <a:r>
              <a:rPr lang="id-ID" sz="2400" b="1" dirty="0"/>
              <a:t> = </a:t>
            </a:r>
            <a:r>
              <a:rPr lang="fi-FI" sz="2400" b="1" dirty="0"/>
              <a:t>Tahun akademik penuh terakhir saat pengisian borang</a:t>
            </a:r>
            <a:r>
              <a:rPr lang="en-US" sz="2400" b="1" dirty="0"/>
              <a:t>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061098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/>
              <a:t>Kualitas</a:t>
            </a:r>
            <a:r>
              <a:rPr lang="en-US" sz="3200" b="1" dirty="0"/>
              <a:t> Input </a:t>
            </a:r>
            <a:r>
              <a:rPr lang="en-US" sz="3200" b="1" dirty="0" err="1"/>
              <a:t>Mahasiswa</a:t>
            </a:r>
            <a:endParaRPr lang="en-US" sz="3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271877"/>
              </p:ext>
            </p:extLst>
          </p:nvPr>
        </p:nvGraphicFramePr>
        <p:xfrm>
          <a:off x="385873" y="1376764"/>
          <a:ext cx="8377127" cy="2999396"/>
        </p:xfrm>
        <a:graphic>
          <a:graphicData uri="http://schemas.openxmlformats.org/drawingml/2006/table">
            <a:tbl>
              <a:tblPr/>
              <a:tblGrid>
                <a:gridCol w="937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6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98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98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0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04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698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709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 Akade-mik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Daya Tampung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Calon</a:t>
                      </a: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Baru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</a:t>
                      </a:r>
                      <a:r>
                        <a:rPr lang="en-US" sz="16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Aktif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0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Pen-daftar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Lulus Seleksi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Regul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Transfer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Reguler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Transfer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TTS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54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</a:t>
                      </a: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TTS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6978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25" y="721737"/>
            <a:ext cx="7886700" cy="490375"/>
          </a:xfrm>
        </p:spPr>
        <p:txBody>
          <a:bodyPr>
            <a:normAutofit/>
          </a:bodyPr>
          <a:lstStyle/>
          <a:p>
            <a:r>
              <a:rPr lang="id-ID" sz="2800" b="1" dirty="0">
                <a:latin typeface="+mn-lt"/>
              </a:rPr>
              <a:t>Tabel 2.b Mahasiswa Asing</a:t>
            </a:r>
            <a:r>
              <a:rPr lang="en-US" sz="2800" b="1" dirty="0">
                <a:latin typeface="+mn-lt"/>
              </a:rPr>
              <a:t> (</a:t>
            </a:r>
            <a:r>
              <a:rPr lang="en-US" sz="2800" b="1" i="1" dirty="0">
                <a:latin typeface="+mn-lt"/>
              </a:rPr>
              <a:t>Foreign Student</a:t>
            </a:r>
            <a:r>
              <a:rPr lang="en-US" sz="2800" b="1" dirty="0">
                <a:latin typeface="+mn-lt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751" y="4931373"/>
            <a:ext cx="85822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u="sng" dirty="0"/>
              <a:t>Catatan: </a:t>
            </a:r>
            <a:endParaRPr lang="en-US" b="1" u="sng" dirty="0"/>
          </a:p>
          <a:p>
            <a:r>
              <a:rPr lang="en-US" b="1" dirty="0" err="1"/>
              <a:t>Mahasiswa</a:t>
            </a:r>
            <a:r>
              <a:rPr lang="en-US" b="1" dirty="0"/>
              <a:t> </a:t>
            </a:r>
            <a:r>
              <a:rPr lang="en-US" b="1" dirty="0" err="1"/>
              <a:t>asing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terdaftar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mengikuti</a:t>
            </a:r>
            <a:r>
              <a:rPr lang="id-ID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b="1" dirty="0"/>
              <a:t>P</a:t>
            </a:r>
            <a:r>
              <a:rPr lang="en-US" b="1" dirty="0" err="1"/>
              <a:t>rogram</a:t>
            </a:r>
            <a:r>
              <a:rPr lang="en-US" b="1" dirty="0"/>
              <a:t> </a:t>
            </a:r>
            <a:r>
              <a:rPr lang="en-US" b="1" dirty="0" err="1"/>
              <a:t>secara</a:t>
            </a:r>
            <a:r>
              <a:rPr lang="en-US" b="1" dirty="0"/>
              <a:t> </a:t>
            </a:r>
            <a:r>
              <a:rPr lang="en-US" b="1" dirty="0" err="1"/>
              <a:t>penuh</a:t>
            </a:r>
            <a:r>
              <a:rPr lang="en-US" b="1" dirty="0"/>
              <a:t> </a:t>
            </a:r>
            <a:r>
              <a:rPr lang="en-US" b="1" dirty="0" err="1"/>
              <a:t>waktu</a:t>
            </a:r>
            <a:r>
              <a:rPr lang="en-US" b="1" dirty="0"/>
              <a:t> (</a:t>
            </a:r>
            <a:r>
              <a:rPr lang="en-US" b="1" i="1" dirty="0"/>
              <a:t>full-time</a:t>
            </a:r>
            <a:r>
              <a:rPr lang="en-US" b="1" dirty="0"/>
              <a:t>)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endParaRPr lang="id-ID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b="1" dirty="0"/>
              <a:t>Program </a:t>
            </a:r>
            <a:r>
              <a:rPr lang="en-US" b="1" dirty="0" err="1"/>
              <a:t>paroh</a:t>
            </a:r>
            <a:r>
              <a:rPr lang="en-US" b="1" dirty="0"/>
              <a:t> </a:t>
            </a:r>
            <a:r>
              <a:rPr lang="en-US" b="1" dirty="0" err="1"/>
              <a:t>waktu</a:t>
            </a:r>
            <a:r>
              <a:rPr lang="en-US" b="1" dirty="0"/>
              <a:t> (</a:t>
            </a:r>
            <a:r>
              <a:rPr lang="en-US" b="1" i="1" dirty="0"/>
              <a:t>part-time</a:t>
            </a:r>
            <a:r>
              <a:rPr lang="en-US" b="1" dirty="0"/>
              <a:t>)</a:t>
            </a:r>
            <a:r>
              <a:rPr lang="id-ID" b="1" dirty="0"/>
              <a:t>: </a:t>
            </a:r>
            <a:r>
              <a:rPr lang="en-US" b="1" dirty="0" err="1"/>
              <a:t>mahasiswa</a:t>
            </a:r>
            <a:r>
              <a:rPr lang="en-US" b="1" dirty="0"/>
              <a:t> yang </a:t>
            </a:r>
            <a:r>
              <a:rPr lang="en-US" b="1" dirty="0" err="1"/>
              <a:t>mengikuti</a:t>
            </a:r>
            <a:r>
              <a:rPr lang="en-US" b="1" dirty="0"/>
              <a:t> </a:t>
            </a:r>
            <a:r>
              <a:rPr lang="en-US" b="1" dirty="0" err="1"/>
              <a:t>kegiatan</a:t>
            </a:r>
            <a:r>
              <a:rPr lang="en-US" b="1" dirty="0"/>
              <a:t> </a:t>
            </a:r>
            <a:r>
              <a:rPr lang="en-US" b="1" dirty="0" err="1"/>
              <a:t>pertukaran</a:t>
            </a:r>
            <a:r>
              <a:rPr lang="en-US" b="1" dirty="0"/>
              <a:t> </a:t>
            </a:r>
            <a:r>
              <a:rPr lang="en-US" b="1" dirty="0" err="1"/>
              <a:t>studi</a:t>
            </a:r>
            <a:r>
              <a:rPr lang="en-US" b="1" dirty="0"/>
              <a:t> (</a:t>
            </a:r>
            <a:r>
              <a:rPr lang="en-US" b="1" i="1" dirty="0"/>
              <a:t>student exchange</a:t>
            </a:r>
            <a:r>
              <a:rPr lang="en-US" b="1" dirty="0"/>
              <a:t>), </a:t>
            </a:r>
            <a:r>
              <a:rPr lang="en-US" b="1" i="1" dirty="0"/>
              <a:t>credit earning</a:t>
            </a:r>
            <a:r>
              <a:rPr lang="en-US" b="1" dirty="0"/>
              <a:t>,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kegiatan</a:t>
            </a:r>
            <a:r>
              <a:rPr lang="en-US" b="1" dirty="0"/>
              <a:t> lain yang </a:t>
            </a:r>
            <a:r>
              <a:rPr lang="en-US" b="1" dirty="0" err="1"/>
              <a:t>relevan</a:t>
            </a:r>
            <a:r>
              <a:rPr lang="en-US" b="1" dirty="0"/>
              <a:t>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40243"/>
            <a:ext cx="3891516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id-ID" sz="3200" b="1" dirty="0"/>
              <a:t>Mahasiswa Asing</a:t>
            </a:r>
            <a:endParaRPr lang="en-US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652550"/>
              </p:ext>
            </p:extLst>
          </p:nvPr>
        </p:nvGraphicFramePr>
        <p:xfrm>
          <a:off x="180751" y="1448213"/>
          <a:ext cx="8582250" cy="3345126"/>
        </p:xfrm>
        <a:graphic>
          <a:graphicData uri="http://schemas.openxmlformats.org/drawingml/2006/table">
            <a:tbl>
              <a:tblPr firstRow="1" firstCol="1" bandRow="1"/>
              <a:tblGrid>
                <a:gridCol w="72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0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4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4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50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50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50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68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68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507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507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9334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Studi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Aktif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Asing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Penuh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Waktu (Full-time)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Asing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Paruh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Waktu (Part-time)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0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...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145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270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56739" y="3015526"/>
            <a:ext cx="4394643" cy="79092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>
                <a:solidFill>
                  <a:srgbClr val="FFFF00"/>
                </a:solidFill>
              </a:rPr>
              <a:t>Sumber Daya Manusia</a:t>
            </a:r>
            <a:endParaRPr lang="en-US" sz="2800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485323" y="3178991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36634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721737"/>
            <a:ext cx="8705850" cy="82391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3.a.1) </a:t>
            </a:r>
            <a:r>
              <a:rPr lang="en-US" sz="2400" b="1" dirty="0" err="1">
                <a:latin typeface="+mn-lt"/>
              </a:rPr>
              <a:t>Dosen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Tetap</a:t>
            </a:r>
            <a:r>
              <a:rPr lang="en-US" sz="2400" b="1" dirty="0">
                <a:latin typeface="+mn-lt"/>
              </a:rPr>
              <a:t> di UPPS yang </a:t>
            </a:r>
            <a:r>
              <a:rPr lang="en-US" sz="2400" b="1" dirty="0" err="1">
                <a:latin typeface="+mn-lt"/>
              </a:rPr>
              <a:t>ditugaskan</a:t>
            </a:r>
            <a:r>
              <a:rPr lang="en-US" sz="2400" b="1" dirty="0">
                <a:latin typeface="+mn-lt"/>
              </a:rPr>
              <a:t> di Program </a:t>
            </a:r>
            <a:r>
              <a:rPr lang="en-US" sz="2400" b="1" dirty="0" err="1">
                <a:latin typeface="+mn-lt"/>
              </a:rPr>
              <a:t>Studi</a:t>
            </a:r>
            <a:r>
              <a:rPr lang="en-US" sz="2400" b="1" dirty="0">
                <a:latin typeface="+mn-lt"/>
              </a:rPr>
              <a:t> yang </a:t>
            </a:r>
            <a:r>
              <a:rPr lang="en-US" sz="2400" b="1" dirty="0" err="1">
                <a:latin typeface="+mn-lt"/>
              </a:rPr>
              <a:t>diakreditasi</a:t>
            </a:r>
            <a:endParaRPr lang="en-US" sz="24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1" y="4892292"/>
            <a:ext cx="87058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Keterangan</a:t>
            </a:r>
            <a:r>
              <a:rPr lang="en-US" sz="1600" b="1" dirty="0"/>
              <a:t>:</a:t>
            </a:r>
          </a:p>
          <a:p>
            <a:r>
              <a:rPr lang="en-US" sz="1600" b="1" baseline="30000" dirty="0"/>
              <a:t>1)</a:t>
            </a:r>
            <a:r>
              <a:rPr lang="en-US" sz="1600" b="1" dirty="0"/>
              <a:t> </a:t>
            </a:r>
            <a:r>
              <a:rPr lang="en-US" sz="1600" b="1" dirty="0" err="1"/>
              <a:t>Bidang</a:t>
            </a:r>
            <a:r>
              <a:rPr lang="en-US" sz="1600" b="1" dirty="0"/>
              <a:t> </a:t>
            </a:r>
            <a:r>
              <a:rPr lang="en-US" sz="1600" b="1" dirty="0" err="1"/>
              <a:t>keahlian</a:t>
            </a:r>
            <a:r>
              <a:rPr lang="en-US" sz="1600" b="1" dirty="0"/>
              <a:t> </a:t>
            </a:r>
            <a:r>
              <a:rPr lang="en-US" sz="1600" b="1" dirty="0" err="1"/>
              <a:t>sesuai</a:t>
            </a:r>
            <a:r>
              <a:rPr lang="en-US" sz="1600" b="1" dirty="0"/>
              <a:t> </a:t>
            </a:r>
            <a:r>
              <a:rPr lang="en-US" sz="1600" b="1" dirty="0" err="1"/>
              <a:t>pendidikan</a:t>
            </a:r>
            <a:r>
              <a:rPr lang="en-US" sz="1600" b="1" dirty="0"/>
              <a:t> </a:t>
            </a:r>
            <a:r>
              <a:rPr lang="en-US" sz="1600" b="1" dirty="0" err="1"/>
              <a:t>tertinggi</a:t>
            </a:r>
            <a:r>
              <a:rPr lang="en-US" sz="1600" b="1" dirty="0"/>
              <a:t>.</a:t>
            </a:r>
          </a:p>
          <a:p>
            <a:r>
              <a:rPr lang="en-US" sz="1600" b="1" baseline="30000" dirty="0"/>
              <a:t>2)</a:t>
            </a:r>
            <a:r>
              <a:rPr lang="en-US" sz="1600" b="1" dirty="0"/>
              <a:t> Diisi </a:t>
            </a:r>
            <a:r>
              <a:rPr lang="en-US" sz="1600" b="1" dirty="0" err="1"/>
              <a:t>dengan</a:t>
            </a:r>
            <a:r>
              <a:rPr lang="en-US" sz="1600" b="1" dirty="0"/>
              <a:t> </a:t>
            </a:r>
            <a:r>
              <a:rPr lang="en-US" sz="1600" b="1" dirty="0" err="1"/>
              <a:t>nomor</a:t>
            </a:r>
            <a:r>
              <a:rPr lang="en-US" sz="1600" b="1" dirty="0"/>
              <a:t> </a:t>
            </a:r>
            <a:r>
              <a:rPr lang="en-US" sz="1600" b="1" dirty="0" err="1"/>
              <a:t>sertifikat</a:t>
            </a:r>
            <a:r>
              <a:rPr lang="en-US" sz="1600" b="1" dirty="0"/>
              <a:t> </a:t>
            </a:r>
            <a:r>
              <a:rPr lang="en-US" sz="1600" b="1" dirty="0" err="1"/>
              <a:t>pendidik</a:t>
            </a:r>
            <a:r>
              <a:rPr lang="en-US" sz="1600" b="1" dirty="0"/>
              <a:t> </a:t>
            </a:r>
            <a:r>
              <a:rPr lang="en-US" sz="1600" b="1" dirty="0" err="1"/>
              <a:t>profesional</a:t>
            </a:r>
            <a:r>
              <a:rPr lang="en-US" sz="1600" b="1" dirty="0"/>
              <a:t>.</a:t>
            </a:r>
          </a:p>
          <a:p>
            <a:r>
              <a:rPr lang="en-US" sz="1600" b="1" baseline="30000" dirty="0"/>
              <a:t>3)</a:t>
            </a:r>
            <a:r>
              <a:rPr lang="en-US" sz="1600" b="1" dirty="0"/>
              <a:t> Diisi </a:t>
            </a:r>
            <a:r>
              <a:rPr lang="en-US" sz="1600" b="1" dirty="0" err="1"/>
              <a:t>dengan</a:t>
            </a:r>
            <a:r>
              <a:rPr lang="en-US" sz="1600" b="1" dirty="0"/>
              <a:t> </a:t>
            </a:r>
            <a:r>
              <a:rPr lang="en-US" sz="1600" b="1" dirty="0" err="1"/>
              <a:t>lembaga</a:t>
            </a:r>
            <a:r>
              <a:rPr lang="en-US" sz="1600" b="1" dirty="0"/>
              <a:t> </a:t>
            </a:r>
            <a:r>
              <a:rPr lang="en-US" sz="1600" b="1" dirty="0" err="1"/>
              <a:t>penerbit</a:t>
            </a:r>
            <a:r>
              <a:rPr lang="en-US" sz="1600" b="1" dirty="0"/>
              <a:t> </a:t>
            </a:r>
            <a:r>
              <a:rPr lang="en-US" sz="1600" b="1" dirty="0" err="1"/>
              <a:t>sertifikat</a:t>
            </a:r>
            <a:r>
              <a:rPr lang="en-US" sz="1600" b="1" dirty="0"/>
              <a:t> dan </a:t>
            </a:r>
            <a:r>
              <a:rPr lang="en-US" sz="1600" b="1" dirty="0" err="1"/>
              <a:t>bidang</a:t>
            </a:r>
            <a:r>
              <a:rPr lang="en-US" sz="1600" b="1" dirty="0"/>
              <a:t> </a:t>
            </a:r>
            <a:r>
              <a:rPr lang="en-US" sz="1600" b="1" dirty="0" err="1"/>
              <a:t>sertifikasi</a:t>
            </a:r>
            <a:r>
              <a:rPr lang="en-US" sz="1600" b="1" dirty="0"/>
              <a:t>, </a:t>
            </a:r>
            <a:r>
              <a:rPr lang="en-US" sz="1600" b="1" dirty="0" err="1"/>
              <a:t>wajib</a:t>
            </a:r>
            <a:r>
              <a:rPr lang="en-US" sz="1600" b="1" dirty="0"/>
              <a:t> </a:t>
            </a:r>
            <a:r>
              <a:rPr lang="en-US" sz="1600" b="1" dirty="0" err="1"/>
              <a:t>untuk</a:t>
            </a:r>
            <a:r>
              <a:rPr lang="en-US" sz="1600" b="1" dirty="0"/>
              <a:t> program </a:t>
            </a:r>
            <a:r>
              <a:rPr lang="en-US" sz="1600" b="1" dirty="0" err="1"/>
              <a:t>Vokasi</a:t>
            </a:r>
            <a:r>
              <a:rPr lang="en-US" sz="1600" b="1" dirty="0"/>
              <a:t>/</a:t>
            </a:r>
            <a:r>
              <a:rPr lang="en-US" sz="1600" b="1" dirty="0" err="1"/>
              <a:t>Terapan</a:t>
            </a:r>
            <a:r>
              <a:rPr lang="en-US" sz="1600" b="1" dirty="0"/>
              <a:t>.</a:t>
            </a:r>
          </a:p>
          <a:p>
            <a:r>
              <a:rPr lang="en-US" sz="1600" b="1" baseline="30000" dirty="0"/>
              <a:t>4)</a:t>
            </a:r>
            <a:r>
              <a:rPr lang="en-US" sz="1600" b="1" dirty="0"/>
              <a:t> </a:t>
            </a:r>
            <a:r>
              <a:rPr lang="en-US" sz="1600" b="1" dirty="0" err="1"/>
              <a:t>Dosen</a:t>
            </a:r>
            <a:r>
              <a:rPr lang="en-US" sz="1600" b="1" dirty="0"/>
              <a:t> yang </a:t>
            </a:r>
            <a:r>
              <a:rPr lang="en-US" sz="1600" b="1" dirty="0" err="1"/>
              <a:t>ditugaskan</a:t>
            </a:r>
            <a:r>
              <a:rPr lang="en-US" sz="1600" b="1" dirty="0"/>
              <a:t> di  Program </a:t>
            </a:r>
            <a:r>
              <a:rPr lang="en-US" sz="1600" b="1" dirty="0" err="1"/>
              <a:t>Studi</a:t>
            </a:r>
            <a:r>
              <a:rPr lang="en-US" sz="1600" b="1" dirty="0"/>
              <a:t> (DTPS) </a:t>
            </a:r>
            <a:r>
              <a:rPr lang="en-US" sz="1600" b="1" dirty="0" err="1"/>
              <a:t>mengajar</a:t>
            </a:r>
            <a:r>
              <a:rPr lang="en-US" sz="1600" b="1" dirty="0"/>
              <a:t> </a:t>
            </a:r>
            <a:r>
              <a:rPr lang="en-US" sz="1600" b="1" dirty="0" err="1"/>
              <a:t>matakuliah</a:t>
            </a:r>
            <a:r>
              <a:rPr lang="en-US" sz="1600" b="1" dirty="0"/>
              <a:t> di program </a:t>
            </a:r>
            <a:r>
              <a:rPr lang="en-US" sz="1600" b="1" dirty="0" err="1"/>
              <a:t>studi</a:t>
            </a:r>
            <a:r>
              <a:rPr lang="en-US" sz="1600" b="1" dirty="0"/>
              <a:t>. Isi </a:t>
            </a:r>
            <a:r>
              <a:rPr lang="en-US" sz="1600" b="1" dirty="0" err="1"/>
              <a:t>dengan</a:t>
            </a:r>
            <a:r>
              <a:rPr lang="en-US" sz="1600" b="1" dirty="0"/>
              <a:t> </a:t>
            </a:r>
            <a:r>
              <a:rPr lang="en-US" sz="1600" b="1" dirty="0" err="1"/>
              <a:t>nama</a:t>
            </a:r>
            <a:r>
              <a:rPr lang="en-US" sz="1600" b="1" dirty="0"/>
              <a:t> </a:t>
            </a:r>
            <a:r>
              <a:rPr lang="en-US" sz="1600" b="1" dirty="0" err="1"/>
              <a:t>mata</a:t>
            </a:r>
            <a:r>
              <a:rPr lang="en-US" sz="1600" b="1" dirty="0"/>
              <a:t> </a:t>
            </a:r>
            <a:r>
              <a:rPr lang="en-US" sz="1600" b="1" dirty="0" err="1"/>
              <a:t>kuliah</a:t>
            </a:r>
            <a:r>
              <a:rPr lang="en-US" sz="1600" b="1" dirty="0"/>
              <a:t> yang </a:t>
            </a:r>
            <a:r>
              <a:rPr lang="en-US" sz="1600" b="1" dirty="0" err="1"/>
              <a:t>diampu</a:t>
            </a:r>
            <a:r>
              <a:rPr lang="en-US" sz="1600" b="1" dirty="0"/>
              <a:t> </a:t>
            </a:r>
            <a:r>
              <a:rPr lang="en-US" sz="1600" b="1" dirty="0" err="1"/>
              <a:t>pada</a:t>
            </a:r>
            <a:r>
              <a:rPr lang="en-US" sz="1600" b="1" dirty="0"/>
              <a:t> </a:t>
            </a:r>
            <a:r>
              <a:rPr lang="en-US" sz="1600" b="1" dirty="0" err="1"/>
              <a:t>saat</a:t>
            </a:r>
            <a:r>
              <a:rPr lang="en-US" sz="1600" b="1" dirty="0"/>
              <a:t> TS-2 </a:t>
            </a:r>
            <a:r>
              <a:rPr lang="en-US" sz="1600" b="1" dirty="0" err="1"/>
              <a:t>s.d.</a:t>
            </a:r>
            <a:r>
              <a:rPr lang="en-US" sz="1600" b="1" dirty="0"/>
              <a:t> TS.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40243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Profil Dosen</a:t>
            </a:r>
            <a:endParaRPr lang="en-US" sz="2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8AA7CC-5109-4064-A4C7-FA586A180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5650"/>
            <a:ext cx="9144000" cy="334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56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721737"/>
            <a:ext cx="8705850" cy="607333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3.a.2 </a:t>
            </a:r>
            <a:r>
              <a:rPr lang="en-US" sz="2400" b="1" dirty="0" err="1">
                <a:latin typeface="+mn-lt"/>
              </a:rPr>
              <a:t>Dosen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Pembimbing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Tugas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Akhir</a:t>
            </a:r>
            <a:endParaRPr lang="en-US" sz="24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919008"/>
            <a:ext cx="87058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Keterangan</a:t>
            </a:r>
            <a:r>
              <a:rPr lang="en-US" sz="2000" b="1" dirty="0"/>
              <a:t>:</a:t>
            </a:r>
          </a:p>
          <a:p>
            <a:r>
              <a:rPr lang="en-US" sz="2000" b="1" baseline="30000" dirty="0"/>
              <a:t>2)</a:t>
            </a:r>
            <a:r>
              <a:rPr lang="en-US" sz="2000" b="1" dirty="0"/>
              <a:t> Diisi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nama</a:t>
            </a:r>
            <a:r>
              <a:rPr lang="en-US" sz="2000" b="1" dirty="0"/>
              <a:t> </a:t>
            </a:r>
            <a:r>
              <a:rPr lang="en-US" sz="2000" b="1" dirty="0" err="1"/>
              <a:t>dosen</a:t>
            </a:r>
            <a:r>
              <a:rPr lang="en-US" sz="2000" b="1" dirty="0"/>
              <a:t> yang </a:t>
            </a:r>
            <a:r>
              <a:rPr lang="en-US" sz="2000" b="1" dirty="0" err="1"/>
              <a:t>menjadi</a:t>
            </a:r>
            <a:r>
              <a:rPr lang="en-US" sz="2000" b="1" dirty="0"/>
              <a:t> </a:t>
            </a:r>
            <a:r>
              <a:rPr lang="en-US" sz="2000" b="1" dirty="0" err="1"/>
              <a:t>pembimbing</a:t>
            </a:r>
            <a:r>
              <a:rPr lang="en-US" sz="2000" b="1" dirty="0"/>
              <a:t> </a:t>
            </a:r>
            <a:r>
              <a:rPr lang="en-US" sz="2000" b="1" dirty="0" err="1"/>
              <a:t>utama</a:t>
            </a:r>
            <a:r>
              <a:rPr lang="en-US" sz="2000" b="1" dirty="0"/>
              <a:t>.</a:t>
            </a:r>
          </a:p>
          <a:p>
            <a:r>
              <a:rPr lang="en-US" sz="2000" b="1" baseline="30000" dirty="0"/>
              <a:t>3)</a:t>
            </a:r>
            <a:r>
              <a:rPr lang="en-US" sz="2000" b="1" dirty="0"/>
              <a:t> Diisi </a:t>
            </a:r>
            <a:r>
              <a:rPr lang="en-US" sz="2000" b="1" dirty="0" err="1"/>
              <a:t>dengan</a:t>
            </a:r>
            <a:r>
              <a:rPr lang="en-US" sz="2000" b="1" dirty="0"/>
              <a:t> data </a:t>
            </a:r>
            <a:r>
              <a:rPr lang="en-US" sz="2000" b="1" dirty="0" err="1"/>
              <a:t>jumlah</a:t>
            </a:r>
            <a:r>
              <a:rPr lang="en-US" sz="2000" b="1" dirty="0"/>
              <a:t> </a:t>
            </a:r>
            <a:r>
              <a:rPr lang="en-US" sz="2000" b="1" dirty="0" err="1"/>
              <a:t>mahasiswa</a:t>
            </a:r>
            <a:r>
              <a:rPr lang="en-US" sz="2000" b="1" dirty="0"/>
              <a:t> yang </a:t>
            </a:r>
            <a:r>
              <a:rPr lang="en-US" sz="2000" b="1" dirty="0" err="1"/>
              <a:t>dibimbing</a:t>
            </a:r>
            <a:r>
              <a:rPr lang="en-US" sz="2000" b="1" dirty="0"/>
              <a:t> </a:t>
            </a:r>
            <a:r>
              <a:rPr lang="en-US" sz="2000" b="1" dirty="0" err="1"/>
              <a:t>Tugas</a:t>
            </a:r>
            <a:r>
              <a:rPr lang="en-US" sz="2000" b="1" dirty="0"/>
              <a:t> </a:t>
            </a:r>
            <a:r>
              <a:rPr lang="en-US" sz="2000" b="1" dirty="0" err="1"/>
              <a:t>Akhir</a:t>
            </a:r>
            <a:r>
              <a:rPr lang="en-US" sz="2000" b="1" dirty="0"/>
              <a:t> pada Program </a:t>
            </a:r>
            <a:r>
              <a:rPr lang="en-US" sz="2000" b="1" dirty="0" err="1"/>
              <a:t>Studi</a:t>
            </a:r>
            <a:r>
              <a:rPr lang="en-US" sz="2000" b="1" dirty="0"/>
              <a:t> yang </a:t>
            </a:r>
            <a:r>
              <a:rPr lang="en-US" sz="2000" b="1" dirty="0" err="1"/>
              <a:t>diakreditasi</a:t>
            </a:r>
            <a:r>
              <a:rPr lang="en-US" sz="2000" b="1" dirty="0"/>
              <a:t>.</a:t>
            </a:r>
          </a:p>
          <a:p>
            <a:r>
              <a:rPr lang="en-US" sz="2000" b="1" baseline="30000" dirty="0"/>
              <a:t>4)</a:t>
            </a:r>
            <a:r>
              <a:rPr lang="en-US" sz="2000" b="1" dirty="0"/>
              <a:t> Diisi </a:t>
            </a:r>
            <a:r>
              <a:rPr lang="en-US" sz="2000" b="1" dirty="0" err="1"/>
              <a:t>dengan</a:t>
            </a:r>
            <a:r>
              <a:rPr lang="en-US" sz="2000" b="1" dirty="0"/>
              <a:t> data </a:t>
            </a:r>
            <a:r>
              <a:rPr lang="en-US" sz="2000" b="1" dirty="0" err="1"/>
              <a:t>jumlah</a:t>
            </a:r>
            <a:r>
              <a:rPr lang="en-US" sz="2000" b="1" dirty="0"/>
              <a:t> </a:t>
            </a:r>
            <a:r>
              <a:rPr lang="en-US" sz="2000" b="1" dirty="0" err="1"/>
              <a:t>mahasiswa</a:t>
            </a:r>
            <a:r>
              <a:rPr lang="en-US" sz="2000" b="1" dirty="0"/>
              <a:t> yang </a:t>
            </a:r>
            <a:r>
              <a:rPr lang="en-US" sz="2000" b="1" dirty="0" err="1"/>
              <a:t>dibimbing</a:t>
            </a:r>
            <a:r>
              <a:rPr lang="en-US" sz="2000" b="1" dirty="0"/>
              <a:t> </a:t>
            </a:r>
            <a:r>
              <a:rPr lang="en-US" sz="2000" b="1" dirty="0" err="1"/>
              <a:t>Tugas</a:t>
            </a:r>
            <a:r>
              <a:rPr lang="en-US" sz="2000" b="1" dirty="0"/>
              <a:t> </a:t>
            </a:r>
            <a:r>
              <a:rPr lang="en-US" sz="2000" b="1" dirty="0" err="1"/>
              <a:t>Akhirpada</a:t>
            </a:r>
            <a:r>
              <a:rPr lang="en-US" sz="2000" b="1" dirty="0"/>
              <a:t> Program </a:t>
            </a:r>
            <a:r>
              <a:rPr lang="en-US" sz="2000" b="1" dirty="0" err="1"/>
              <a:t>Studi</a:t>
            </a:r>
            <a:r>
              <a:rPr lang="en-US" sz="2000" b="1" dirty="0"/>
              <a:t> lain di </a:t>
            </a:r>
            <a:r>
              <a:rPr lang="en-US" sz="2000" b="1" dirty="0" err="1"/>
              <a:t>Perguruan</a:t>
            </a:r>
            <a:r>
              <a:rPr lang="en-US" sz="2000" b="1" dirty="0"/>
              <a:t> Tinggi/UPPS.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Profil Dosen</a:t>
            </a:r>
            <a:endParaRPr lang="en-US" sz="2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5A2250-B644-4C1C-99A6-EE04A5049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9070"/>
            <a:ext cx="9144000" cy="339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87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721737"/>
            <a:ext cx="8705850" cy="82391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3.a.3) </a:t>
            </a:r>
            <a:r>
              <a:rPr lang="id-ID" sz="2400" b="1" dirty="0">
                <a:latin typeface="+mn-lt"/>
              </a:rPr>
              <a:t>Setara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Waktu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Mengajar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Penuh</a:t>
            </a:r>
            <a:r>
              <a:rPr lang="en-US" sz="2400" b="1" dirty="0">
                <a:latin typeface="+mn-lt"/>
              </a:rPr>
              <a:t> (</a:t>
            </a:r>
            <a:r>
              <a:rPr lang="id-ID" sz="2400" b="1" dirty="0">
                <a:latin typeface="+mn-lt"/>
              </a:rPr>
              <a:t>S</a:t>
            </a:r>
            <a:r>
              <a:rPr lang="en-US" sz="2400" b="1" dirty="0">
                <a:latin typeface="+mn-lt"/>
              </a:rPr>
              <a:t>WMP) </a:t>
            </a:r>
            <a:r>
              <a:rPr lang="en-US" sz="2400" b="1" dirty="0" err="1">
                <a:latin typeface="+mn-lt"/>
              </a:rPr>
              <a:t>Dosen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Tetap</a:t>
            </a:r>
            <a:r>
              <a:rPr lang="en-US" sz="2400" b="1" dirty="0">
                <a:latin typeface="+mn-lt"/>
              </a:rPr>
              <a:t> di UPPS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Profil Dosen</a:t>
            </a:r>
            <a:endParaRPr lang="en-US" sz="2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F25BC2-A9CF-4BC5-AE0F-301D2AC44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6939"/>
            <a:ext cx="9144000" cy="39602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13C828-2C96-476F-A2FA-4FBBC1913A77}"/>
              </a:ext>
            </a:extLst>
          </p:cNvPr>
          <p:cNvSpPr txBox="1"/>
          <p:nvPr/>
        </p:nvSpPr>
        <p:spPr>
          <a:xfrm>
            <a:off x="0" y="5628431"/>
            <a:ext cx="87058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Keterangan</a:t>
            </a:r>
            <a:r>
              <a:rPr lang="en-US" sz="2000" b="1" dirty="0"/>
              <a:t>:</a:t>
            </a:r>
          </a:p>
          <a:p>
            <a:r>
              <a:rPr lang="en-US" sz="2000" b="1" baseline="30000" dirty="0"/>
              <a:t>1)</a:t>
            </a:r>
            <a:r>
              <a:rPr lang="en-US" sz="2000" b="1" dirty="0"/>
              <a:t> Diisi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tanda</a:t>
            </a:r>
            <a:r>
              <a:rPr lang="en-US" sz="2000" b="1" dirty="0"/>
              <a:t> V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dosen</a:t>
            </a:r>
            <a:r>
              <a:rPr lang="en-US" sz="2000" b="1" dirty="0"/>
              <a:t> PT yang </a:t>
            </a:r>
            <a:r>
              <a:rPr lang="en-US" sz="2000" b="1" dirty="0" err="1"/>
              <a:t>ditugaskan</a:t>
            </a:r>
            <a:r>
              <a:rPr lang="en-US" sz="2000" b="1" dirty="0"/>
              <a:t> </a:t>
            </a:r>
            <a:r>
              <a:rPr lang="en-US" sz="2000" b="1" dirty="0" err="1"/>
              <a:t>sebagai</a:t>
            </a:r>
            <a:r>
              <a:rPr lang="en-US" sz="2000" b="1" dirty="0"/>
              <a:t> </a:t>
            </a:r>
            <a:r>
              <a:rPr lang="en-US" sz="2000" b="1" dirty="0" err="1"/>
              <a:t>pengampu</a:t>
            </a:r>
            <a:r>
              <a:rPr lang="en-US" sz="2000" b="1" dirty="0"/>
              <a:t> MK yang </a:t>
            </a:r>
            <a:r>
              <a:rPr lang="en-US" sz="2000" b="1" dirty="0" err="1"/>
              <a:t>sesuai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kompetensi</a:t>
            </a:r>
            <a:r>
              <a:rPr lang="en-US" sz="2000" b="1" dirty="0"/>
              <a:t> PS</a:t>
            </a:r>
          </a:p>
        </p:txBody>
      </p:sp>
    </p:spTree>
    <p:extLst>
      <p:ext uri="{BB962C8B-B14F-4D97-AF65-F5344CB8AC3E}">
        <p14:creationId xmlns:p14="http://schemas.microsoft.com/office/powerpoint/2010/main" val="1161340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336" y="796168"/>
            <a:ext cx="8705850" cy="469110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3.a.4) </a:t>
            </a:r>
            <a:r>
              <a:rPr lang="en-US" sz="2400" b="1" dirty="0" err="1">
                <a:latin typeface="+mn-lt"/>
              </a:rPr>
              <a:t>Dosen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Tidak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Tetap</a:t>
            </a:r>
            <a:r>
              <a:rPr lang="en-US" sz="2400" b="1" dirty="0">
                <a:latin typeface="+mn-lt"/>
              </a:rPr>
              <a:t> di UPPS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336" y="5136848"/>
            <a:ext cx="87058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Keterangan</a:t>
            </a:r>
            <a:r>
              <a:rPr lang="en-US" sz="2000" b="1" dirty="0"/>
              <a:t>:</a:t>
            </a:r>
          </a:p>
          <a:p>
            <a:r>
              <a:rPr lang="en-US" sz="2000" b="1" baseline="30000" dirty="0"/>
              <a:t>2)</a:t>
            </a:r>
            <a:r>
              <a:rPr lang="en-US" sz="2000" b="1" dirty="0"/>
              <a:t> </a:t>
            </a:r>
            <a:r>
              <a:rPr lang="en-US" sz="2000" b="1" dirty="0" err="1"/>
              <a:t>Bidang</a:t>
            </a:r>
            <a:r>
              <a:rPr lang="en-US" sz="2000" b="1" dirty="0"/>
              <a:t> </a:t>
            </a:r>
            <a:r>
              <a:rPr lang="en-US" sz="2000" b="1" dirty="0" err="1"/>
              <a:t>keahlian</a:t>
            </a:r>
            <a:r>
              <a:rPr lang="en-US" sz="2000" b="1" dirty="0"/>
              <a:t> </a:t>
            </a:r>
            <a:r>
              <a:rPr lang="en-US" sz="2000" b="1" dirty="0" err="1"/>
              <a:t>sesuai</a:t>
            </a:r>
            <a:r>
              <a:rPr lang="en-US" sz="2000" b="1" dirty="0"/>
              <a:t> </a:t>
            </a:r>
            <a:r>
              <a:rPr lang="en-US" sz="2000" b="1" dirty="0" err="1"/>
              <a:t>pendidikan</a:t>
            </a:r>
            <a:r>
              <a:rPr lang="en-US" sz="2000" b="1" dirty="0"/>
              <a:t> </a:t>
            </a:r>
            <a:r>
              <a:rPr lang="en-US" sz="2000" b="1" dirty="0" err="1"/>
              <a:t>tertinggi</a:t>
            </a:r>
            <a:r>
              <a:rPr lang="en-US" sz="2000" b="1" dirty="0"/>
              <a:t>.</a:t>
            </a:r>
          </a:p>
          <a:p>
            <a:r>
              <a:rPr lang="en-US" sz="2000" b="1" baseline="30000" dirty="0"/>
              <a:t>3)</a:t>
            </a:r>
            <a:r>
              <a:rPr lang="en-US" sz="2000" b="1" dirty="0"/>
              <a:t> Diisi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nomor</a:t>
            </a:r>
            <a:r>
              <a:rPr lang="en-US" sz="2000" b="1" dirty="0"/>
              <a:t> </a:t>
            </a:r>
            <a:r>
              <a:rPr lang="en-US" sz="2000" b="1" dirty="0" err="1"/>
              <a:t>sertifikat</a:t>
            </a:r>
            <a:r>
              <a:rPr lang="en-US" sz="2000" b="1" dirty="0"/>
              <a:t> </a:t>
            </a:r>
            <a:r>
              <a:rPr lang="en-US" sz="2000" b="1" dirty="0" err="1"/>
              <a:t>pendidik</a:t>
            </a:r>
            <a:r>
              <a:rPr lang="en-US" sz="2000" b="1" dirty="0"/>
              <a:t> </a:t>
            </a:r>
            <a:r>
              <a:rPr lang="en-US" sz="2000" b="1" dirty="0" err="1"/>
              <a:t>profesional</a:t>
            </a:r>
            <a:r>
              <a:rPr lang="en-US" sz="2000" b="1" dirty="0"/>
              <a:t>.</a:t>
            </a:r>
          </a:p>
          <a:p>
            <a:r>
              <a:rPr lang="en-US" sz="2000" b="1" baseline="30000" dirty="0"/>
              <a:t>4)</a:t>
            </a:r>
            <a:r>
              <a:rPr lang="en-US" sz="2000" b="1" dirty="0"/>
              <a:t> Diisi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nama</a:t>
            </a:r>
            <a:r>
              <a:rPr lang="en-US" sz="2000" b="1" dirty="0"/>
              <a:t> MK yang </a:t>
            </a:r>
            <a:r>
              <a:rPr lang="en-US" sz="2000" b="1" dirty="0" err="1"/>
              <a:t>diampu</a:t>
            </a:r>
            <a:r>
              <a:rPr lang="en-US" sz="2000" b="1" dirty="0"/>
              <a:t> pada </a:t>
            </a:r>
            <a:r>
              <a:rPr lang="en-US" sz="2000" b="1" dirty="0" err="1"/>
              <a:t>saat</a:t>
            </a:r>
            <a:r>
              <a:rPr lang="en-US" sz="2000" b="1" dirty="0"/>
              <a:t> TS-2 </a:t>
            </a:r>
            <a:r>
              <a:rPr lang="en-US" sz="2000" b="1" dirty="0" err="1"/>
              <a:t>s.d.</a:t>
            </a:r>
            <a:r>
              <a:rPr lang="en-US" sz="2000" b="1" dirty="0"/>
              <a:t> TS.</a:t>
            </a:r>
          </a:p>
          <a:p>
            <a:r>
              <a:rPr lang="en-US" sz="2000" b="1" baseline="30000" dirty="0"/>
              <a:t>5)</a:t>
            </a:r>
            <a:r>
              <a:rPr lang="en-US" sz="2000" b="1" dirty="0"/>
              <a:t> Diisi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tanda</a:t>
            </a:r>
            <a:r>
              <a:rPr lang="en-US" sz="2000" b="1" dirty="0"/>
              <a:t> V, </a:t>
            </a:r>
            <a:r>
              <a:rPr lang="en-US" sz="2000" b="1" dirty="0" err="1"/>
              <a:t>jika</a:t>
            </a:r>
            <a:r>
              <a:rPr lang="en-US" sz="2000" b="1" dirty="0"/>
              <a:t> MK </a:t>
            </a:r>
            <a:r>
              <a:rPr lang="en-US" sz="2000" b="1" dirty="0" err="1"/>
              <a:t>sesuai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MK yang </a:t>
            </a:r>
            <a:r>
              <a:rPr lang="en-US" sz="2000" b="1" dirty="0" err="1"/>
              <a:t>diampu</a:t>
            </a:r>
            <a:r>
              <a:rPr lang="en-US" sz="2000" b="1" dirty="0"/>
              <a:t>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Profil Dosen</a:t>
            </a:r>
            <a:endParaRPr lang="en-US" sz="2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97F5C0-91E3-47CA-A643-74F234488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3599"/>
            <a:ext cx="9144000" cy="381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612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04" y="796168"/>
            <a:ext cx="8705850" cy="575435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3.a.5 </a:t>
            </a:r>
            <a:r>
              <a:rPr lang="en-US" sz="2400" b="1" dirty="0" err="1">
                <a:latin typeface="+mn-lt"/>
              </a:rPr>
              <a:t>Dosen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Industri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Praktisi</a:t>
            </a:r>
            <a:endParaRPr lang="en-US" sz="24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804" y="4610669"/>
            <a:ext cx="87058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Keterangan</a:t>
            </a:r>
            <a:r>
              <a:rPr lang="en-US" sz="2000" b="1" dirty="0"/>
              <a:t>:</a:t>
            </a:r>
          </a:p>
          <a:p>
            <a:pPr marL="457200" indent="-457200">
              <a:buAutoNum type="arabicParenR"/>
            </a:pPr>
            <a:r>
              <a:rPr lang="en-US" sz="2000" b="1" dirty="0"/>
              <a:t>NIDK = </a:t>
            </a:r>
            <a:r>
              <a:rPr lang="en-US" sz="2000" b="1" dirty="0" err="1"/>
              <a:t>Nomor</a:t>
            </a:r>
            <a:r>
              <a:rPr lang="en-US" sz="2000" b="1" dirty="0"/>
              <a:t> </a:t>
            </a:r>
            <a:r>
              <a:rPr lang="en-US" sz="2000" b="1" dirty="0" err="1"/>
              <a:t>Induk</a:t>
            </a:r>
            <a:r>
              <a:rPr lang="en-US" sz="2000" b="1" dirty="0"/>
              <a:t> </a:t>
            </a:r>
            <a:r>
              <a:rPr lang="en-US" sz="2000" b="1" dirty="0" err="1"/>
              <a:t>Dosen</a:t>
            </a:r>
            <a:r>
              <a:rPr lang="en-US" sz="2000" b="1" dirty="0"/>
              <a:t> </a:t>
            </a:r>
            <a:r>
              <a:rPr lang="en-US" sz="2000" b="1" dirty="0" err="1"/>
              <a:t>Khusus</a:t>
            </a:r>
            <a:r>
              <a:rPr lang="en-US" sz="2000" b="1" dirty="0"/>
              <a:t> </a:t>
            </a:r>
            <a:r>
              <a:rPr lang="en-US" sz="2000" b="1" u="sng" dirty="0" err="1"/>
              <a:t>jika</a:t>
            </a:r>
            <a:r>
              <a:rPr lang="en-US" sz="2000" b="1" u="sng" dirty="0"/>
              <a:t> </a:t>
            </a:r>
            <a:r>
              <a:rPr lang="en-US" sz="2000" b="1" u="sng" dirty="0" err="1"/>
              <a:t>ada</a:t>
            </a:r>
            <a:endParaRPr lang="en-US" sz="2000" b="1" u="sng" dirty="0"/>
          </a:p>
          <a:p>
            <a:pPr marL="457200" indent="-457200">
              <a:buAutoNum type="arabicParenR"/>
            </a:pPr>
            <a:r>
              <a:rPr lang="en-US" sz="2000" b="1" u="sng" dirty="0"/>
              <a:t>Diisi </a:t>
            </a:r>
            <a:r>
              <a:rPr lang="en-US" sz="2000" b="1" u="sng" dirty="0" err="1"/>
              <a:t>dengan</a:t>
            </a:r>
            <a:r>
              <a:rPr lang="en-US" sz="2000" b="1" u="sng" dirty="0"/>
              <a:t> </a:t>
            </a:r>
            <a:r>
              <a:rPr lang="en-US" sz="2000" b="1" u="sng" dirty="0" err="1"/>
              <a:t>nama</a:t>
            </a:r>
            <a:r>
              <a:rPr lang="en-US" sz="2000" b="1" u="sng" dirty="0"/>
              <a:t> </a:t>
            </a:r>
            <a:r>
              <a:rPr lang="en-US" sz="2000" b="1" u="sng" dirty="0" err="1"/>
              <a:t>perusahaan</a:t>
            </a:r>
            <a:r>
              <a:rPr lang="en-US" sz="2000" b="1" u="sng" dirty="0"/>
              <a:t>/</a:t>
            </a:r>
            <a:r>
              <a:rPr lang="en-US" sz="2000" b="1" u="sng" dirty="0" err="1"/>
              <a:t>industri</a:t>
            </a:r>
            <a:r>
              <a:rPr lang="en-US" sz="2000" b="1" u="sng" dirty="0"/>
              <a:t> </a:t>
            </a:r>
            <a:r>
              <a:rPr lang="en-US" sz="2000" b="1" u="sng" dirty="0" err="1"/>
              <a:t>darimana</a:t>
            </a:r>
            <a:r>
              <a:rPr lang="en-US" sz="2000" b="1" u="sng" dirty="0"/>
              <a:t> </a:t>
            </a:r>
            <a:r>
              <a:rPr lang="en-US" sz="2000" b="1" u="sng" dirty="0" err="1"/>
              <a:t>dosen</a:t>
            </a:r>
            <a:r>
              <a:rPr lang="en-US" sz="2000" b="1" u="sng" dirty="0"/>
              <a:t> industry/</a:t>
            </a:r>
            <a:r>
              <a:rPr lang="en-US" sz="2000" b="1" u="sng" dirty="0" err="1"/>
              <a:t>praktisi</a:t>
            </a:r>
            <a:r>
              <a:rPr lang="en-US" sz="2000" b="1" u="sng" dirty="0"/>
              <a:t> </a:t>
            </a:r>
            <a:r>
              <a:rPr lang="en-US" sz="2000" b="1" u="sng" dirty="0" err="1"/>
              <a:t>berasal</a:t>
            </a:r>
            <a:endParaRPr lang="en-US" sz="2000" b="1" u="sng" dirty="0"/>
          </a:p>
          <a:p>
            <a:pPr marL="457200" indent="-457200">
              <a:buAutoNum type="arabicParenR"/>
            </a:pPr>
            <a:r>
              <a:rPr lang="en-US" sz="2000" b="1" dirty="0"/>
              <a:t>Diisi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bidang</a:t>
            </a:r>
            <a:r>
              <a:rPr lang="en-US" sz="2000" b="1" dirty="0"/>
              <a:t> </a:t>
            </a:r>
            <a:r>
              <a:rPr lang="en-US" sz="2000" b="1" dirty="0" err="1"/>
              <a:t>keahlian</a:t>
            </a:r>
            <a:r>
              <a:rPr lang="en-US" sz="2000" b="1" dirty="0"/>
              <a:t> yang </a:t>
            </a:r>
            <a:r>
              <a:rPr lang="en-US" sz="2000" b="1" dirty="0" err="1"/>
              <a:t>sesuai</a:t>
            </a:r>
            <a:endParaRPr lang="en-US" sz="2000" b="1" dirty="0"/>
          </a:p>
          <a:p>
            <a:pPr marL="457200" indent="-457200">
              <a:buAutoNum type="arabicParenR"/>
            </a:pPr>
            <a:r>
              <a:rPr lang="en-US" sz="2000" b="1" dirty="0" err="1"/>
              <a:t>Bidang</a:t>
            </a:r>
            <a:r>
              <a:rPr lang="en-US" sz="2000" b="1" dirty="0"/>
              <a:t> </a:t>
            </a:r>
            <a:r>
              <a:rPr lang="en-US" sz="2000" b="1" dirty="0" err="1"/>
              <a:t>sertifikasi</a:t>
            </a:r>
            <a:r>
              <a:rPr lang="en-US" sz="2000" b="1" dirty="0"/>
              <a:t> dan Lembaga </a:t>
            </a:r>
            <a:r>
              <a:rPr lang="en-US" sz="2000" b="1" dirty="0" err="1"/>
              <a:t>penerbit</a:t>
            </a:r>
            <a:r>
              <a:rPr lang="en-US" sz="2000" b="1" dirty="0"/>
              <a:t> </a:t>
            </a:r>
            <a:r>
              <a:rPr lang="en-US" sz="2000" b="1" dirty="0" err="1"/>
              <a:t>sertifikat</a:t>
            </a:r>
            <a:endParaRPr lang="en-US" sz="2000" b="1" dirty="0"/>
          </a:p>
          <a:p>
            <a:r>
              <a:rPr lang="en-US" sz="2000" b="1" baseline="30000" dirty="0"/>
              <a:t>5)</a:t>
            </a:r>
            <a:r>
              <a:rPr lang="en-US" sz="2000" b="1" dirty="0"/>
              <a:t> Diisi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nama</a:t>
            </a:r>
            <a:r>
              <a:rPr lang="en-US" sz="2000" b="1" dirty="0"/>
              <a:t> </a:t>
            </a:r>
            <a:r>
              <a:rPr lang="en-US" sz="2000" b="1" dirty="0" err="1"/>
              <a:t>mata</a:t>
            </a:r>
            <a:r>
              <a:rPr lang="en-US" sz="2000" b="1" dirty="0"/>
              <a:t> </a:t>
            </a:r>
            <a:r>
              <a:rPr lang="en-US" sz="2000" b="1" dirty="0" err="1"/>
              <a:t>kuliah</a:t>
            </a:r>
            <a:r>
              <a:rPr lang="en-US" sz="2000" b="1" dirty="0"/>
              <a:t> yang </a:t>
            </a:r>
            <a:r>
              <a:rPr lang="en-US" sz="2000" b="1" dirty="0" err="1"/>
              <a:t>diampu</a:t>
            </a:r>
            <a:r>
              <a:rPr lang="en-US" sz="2000" b="1" dirty="0"/>
              <a:t> pada </a:t>
            </a:r>
            <a:r>
              <a:rPr lang="en-US" sz="2000" b="1" dirty="0" err="1"/>
              <a:t>saat</a:t>
            </a:r>
            <a:r>
              <a:rPr lang="en-US" sz="2000" b="1" dirty="0"/>
              <a:t> TS-2 </a:t>
            </a:r>
            <a:r>
              <a:rPr lang="en-US" sz="2000" b="1" dirty="0" err="1"/>
              <a:t>s.d.</a:t>
            </a:r>
            <a:r>
              <a:rPr lang="en-US" sz="2000" b="1" dirty="0"/>
              <a:t> TS.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Profil Dosen</a:t>
            </a:r>
            <a:endParaRPr lang="en-US" sz="2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1CCB59-CA35-4477-A11A-243843AA4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3"/>
            <a:ext cx="9144000" cy="326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093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868" y="785535"/>
            <a:ext cx="8705850" cy="586068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id-ID" sz="2400" b="1" dirty="0">
                <a:latin typeface="+mn-lt"/>
              </a:rPr>
              <a:t> 3.</a:t>
            </a:r>
            <a:r>
              <a:rPr lang="en-US" sz="2400" b="1" dirty="0">
                <a:latin typeface="+mn-lt"/>
              </a:rPr>
              <a:t>b.1</a:t>
            </a:r>
            <a:r>
              <a:rPr lang="id-ID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Pengakuan</a:t>
            </a:r>
            <a:r>
              <a:rPr lang="en-US" sz="2400" b="1" dirty="0">
                <a:latin typeface="+mn-lt"/>
              </a:rPr>
              <a:t>/</a:t>
            </a:r>
            <a:r>
              <a:rPr lang="id-ID" sz="2400" b="1" dirty="0">
                <a:latin typeface="+mn-lt"/>
              </a:rPr>
              <a:t>Rekognisi </a:t>
            </a:r>
            <a:r>
              <a:rPr lang="en-US" sz="2400" b="1" dirty="0">
                <a:latin typeface="+mn-lt"/>
              </a:rPr>
              <a:t>DTPS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1" y="4579922"/>
            <a:ext cx="8705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Keterangan</a:t>
            </a:r>
            <a:r>
              <a:rPr lang="id-ID" sz="1600" b="1" dirty="0"/>
              <a:t>: </a:t>
            </a:r>
            <a:endParaRPr lang="en-US" sz="1600" b="1" dirty="0"/>
          </a:p>
          <a:p>
            <a:r>
              <a:rPr lang="id-ID" sz="1600" b="1" dirty="0"/>
              <a:t>Pengakuan didapat dalam bentuk seperti:</a:t>
            </a:r>
            <a:endParaRPr lang="en-US" sz="1600" b="1" dirty="0"/>
          </a:p>
          <a:p>
            <a:pPr marL="342900" lvl="0" indent="-342900">
              <a:buFont typeface="+mj-lt"/>
              <a:buAutoNum type="arabicPeriod"/>
            </a:pPr>
            <a:r>
              <a:rPr lang="en-US" sz="1600" b="1" dirty="0" err="1"/>
              <a:t>menjadi</a:t>
            </a:r>
            <a:r>
              <a:rPr lang="en-US" sz="1600" b="1" dirty="0"/>
              <a:t> </a:t>
            </a:r>
            <a:r>
              <a:rPr lang="en-US" sz="1600" b="1" dirty="0" err="1"/>
              <a:t>tenaga</a:t>
            </a:r>
            <a:r>
              <a:rPr lang="en-US" sz="1600" b="1" dirty="0"/>
              <a:t> </a:t>
            </a:r>
            <a:r>
              <a:rPr lang="en-US" sz="1600" b="1" dirty="0" err="1"/>
              <a:t>ahli</a:t>
            </a:r>
            <a:r>
              <a:rPr lang="en-US" sz="1600" b="1" dirty="0"/>
              <a:t> di </a:t>
            </a:r>
            <a:r>
              <a:rPr lang="en-US" sz="1600" b="1" dirty="0" err="1"/>
              <a:t>lembaga</a:t>
            </a:r>
            <a:r>
              <a:rPr lang="en-US" sz="1600" b="1" dirty="0"/>
              <a:t> </a:t>
            </a:r>
            <a:r>
              <a:rPr lang="en-US" sz="1600" b="1" dirty="0" err="1"/>
              <a:t>nasional</a:t>
            </a:r>
            <a:r>
              <a:rPr lang="en-US" sz="1600" b="1" dirty="0"/>
              <a:t>/</a:t>
            </a:r>
            <a:r>
              <a:rPr lang="en-US" sz="1600" b="1" dirty="0" err="1"/>
              <a:t>internasional</a:t>
            </a:r>
            <a:r>
              <a:rPr lang="en-US" sz="1600" b="1" dirty="0"/>
              <a:t> </a:t>
            </a:r>
            <a:r>
              <a:rPr lang="en-US" sz="1600" b="1" dirty="0" err="1"/>
              <a:t>pada</a:t>
            </a:r>
            <a:r>
              <a:rPr lang="en-US" sz="1600" b="1" dirty="0"/>
              <a:t> </a:t>
            </a:r>
            <a:r>
              <a:rPr lang="en-US" sz="1600" b="1" dirty="0" err="1"/>
              <a:t>bidang</a:t>
            </a:r>
            <a:r>
              <a:rPr lang="en-US" sz="1600" b="1" dirty="0"/>
              <a:t> yang </a:t>
            </a:r>
            <a:r>
              <a:rPr lang="en-US" sz="1600" b="1" dirty="0" err="1"/>
              <a:t>sesuai</a:t>
            </a:r>
            <a:r>
              <a:rPr lang="en-US" sz="1600" b="1" dirty="0"/>
              <a:t> </a:t>
            </a:r>
            <a:r>
              <a:rPr lang="en-US" sz="1600" b="1" dirty="0" err="1"/>
              <a:t>dengan</a:t>
            </a:r>
            <a:r>
              <a:rPr lang="en-US" sz="1600" b="1" dirty="0"/>
              <a:t> </a:t>
            </a:r>
            <a:r>
              <a:rPr lang="en-US" sz="1600" b="1" dirty="0" err="1"/>
              <a:t>bidang</a:t>
            </a:r>
            <a:r>
              <a:rPr lang="en-US" sz="1600" b="1" dirty="0"/>
              <a:t> Program </a:t>
            </a:r>
            <a:r>
              <a:rPr lang="en-US" sz="1600" b="1" dirty="0" err="1"/>
              <a:t>Studi</a:t>
            </a:r>
            <a:r>
              <a:rPr lang="en-US" sz="1600" b="1" dirty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600" b="1" dirty="0" err="1"/>
              <a:t>menjadi</a:t>
            </a:r>
            <a:r>
              <a:rPr lang="en-US" sz="1600" b="1" dirty="0"/>
              <a:t> </a:t>
            </a:r>
            <a:r>
              <a:rPr lang="id-ID" sz="1600" b="1" i="1" dirty="0"/>
              <a:t>visiting lecturer</a:t>
            </a:r>
            <a:r>
              <a:rPr lang="en-US" sz="1600" b="1" dirty="0"/>
              <a:t> </a:t>
            </a:r>
            <a:r>
              <a:rPr lang="en-US" sz="1600" b="1" dirty="0" err="1"/>
              <a:t>atau</a:t>
            </a:r>
            <a:r>
              <a:rPr lang="en-US" sz="1600" b="1" dirty="0"/>
              <a:t> </a:t>
            </a:r>
            <a:r>
              <a:rPr lang="en-US" sz="1600" b="1" i="1" dirty="0"/>
              <a:t>visiting scholar </a:t>
            </a:r>
            <a:r>
              <a:rPr lang="en-US" sz="1600" b="1" dirty="0"/>
              <a:t>di </a:t>
            </a:r>
            <a:r>
              <a:rPr lang="en-US" sz="1600" b="1" dirty="0" err="1"/>
              <a:t>perguruan</a:t>
            </a:r>
            <a:r>
              <a:rPr lang="en-US" sz="1600" b="1" dirty="0"/>
              <a:t> </a:t>
            </a:r>
            <a:r>
              <a:rPr lang="en-US" sz="1600" b="1" dirty="0" err="1"/>
              <a:t>tinggi</a:t>
            </a:r>
            <a:r>
              <a:rPr lang="en-US" sz="1600" b="1" dirty="0"/>
              <a:t> </a:t>
            </a:r>
            <a:r>
              <a:rPr lang="en-US" sz="1600" b="1" dirty="0" err="1"/>
              <a:t>nasional</a:t>
            </a:r>
            <a:r>
              <a:rPr lang="en-US" sz="1600" b="1" dirty="0"/>
              <a:t>/</a:t>
            </a:r>
            <a:r>
              <a:rPr lang="en-US" sz="1600" b="1" dirty="0" err="1"/>
              <a:t>internasional</a:t>
            </a:r>
            <a:r>
              <a:rPr lang="en-US" sz="1600" b="1" dirty="0"/>
              <a:t> </a:t>
            </a:r>
            <a:r>
              <a:rPr lang="en-US" sz="1600" b="1" dirty="0" err="1"/>
              <a:t>bereputasi</a:t>
            </a:r>
            <a:r>
              <a:rPr lang="en-US" sz="1600" b="1" dirty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id-ID" sz="1600" b="1" dirty="0"/>
              <a:t>menjadi </a:t>
            </a:r>
            <a:r>
              <a:rPr lang="en-US" sz="1600" b="1" i="1" dirty="0"/>
              <a:t>invited </a:t>
            </a:r>
            <a:r>
              <a:rPr lang="id-ID" sz="1600" b="1" i="1" dirty="0"/>
              <a:t>speaker</a:t>
            </a:r>
            <a:r>
              <a:rPr lang="en-US" sz="1600" b="1" dirty="0"/>
              <a:t> </a:t>
            </a:r>
            <a:r>
              <a:rPr lang="en-US" sz="1600" b="1" dirty="0" err="1"/>
              <a:t>pada</a:t>
            </a:r>
            <a:r>
              <a:rPr lang="en-US" sz="1600" b="1" dirty="0"/>
              <a:t> </a:t>
            </a:r>
            <a:r>
              <a:rPr lang="en-US" sz="1600" b="1" dirty="0" err="1"/>
              <a:t>pertemuan</a:t>
            </a:r>
            <a:r>
              <a:rPr lang="en-US" sz="1600" b="1" dirty="0"/>
              <a:t> </a:t>
            </a:r>
            <a:r>
              <a:rPr lang="en-US" sz="1600" b="1" dirty="0" err="1"/>
              <a:t>ilmiah</a:t>
            </a:r>
            <a:r>
              <a:rPr lang="en-US" sz="1600" b="1" dirty="0"/>
              <a:t> </a:t>
            </a:r>
            <a:r>
              <a:rPr lang="en-US" sz="1600" b="1" dirty="0" err="1"/>
              <a:t>tingkat</a:t>
            </a:r>
            <a:r>
              <a:rPr lang="en-US" sz="1600" b="1" dirty="0"/>
              <a:t> </a:t>
            </a:r>
            <a:r>
              <a:rPr lang="en-US" sz="1600" b="1" dirty="0" err="1"/>
              <a:t>nasional</a:t>
            </a:r>
            <a:r>
              <a:rPr lang="en-US" sz="1600" b="1" dirty="0"/>
              <a:t>/</a:t>
            </a:r>
            <a:r>
              <a:rPr lang="en-US" sz="1600" b="1" dirty="0" err="1"/>
              <a:t>internasional</a:t>
            </a:r>
            <a:r>
              <a:rPr lang="en-US" sz="1600" b="1" dirty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id-ID" sz="1600" b="1" dirty="0"/>
              <a:t>menjadi </a:t>
            </a:r>
            <a:r>
              <a:rPr lang="en-US" sz="1600" b="1" dirty="0"/>
              <a:t>editor </a:t>
            </a:r>
            <a:r>
              <a:rPr lang="en-US" sz="1600" b="1" dirty="0" err="1"/>
              <a:t>atau</a:t>
            </a:r>
            <a:r>
              <a:rPr lang="en-US" sz="1600" b="1" dirty="0"/>
              <a:t> </a:t>
            </a:r>
            <a:r>
              <a:rPr lang="id-ID" sz="1600" b="1" dirty="0"/>
              <a:t>mitra bestari pada jurnal nasional terakreditasi/jurnal internasional bereputas</a:t>
            </a:r>
            <a:r>
              <a:rPr lang="en-US" sz="1600" b="1" dirty="0" err="1"/>
              <a:t>i</a:t>
            </a:r>
            <a:r>
              <a:rPr lang="en-US" sz="1600" b="1" dirty="0"/>
              <a:t> di </a:t>
            </a:r>
            <a:r>
              <a:rPr lang="en-US" sz="1600" b="1" dirty="0" err="1"/>
              <a:t>bidang</a:t>
            </a:r>
            <a:r>
              <a:rPr lang="en-US" sz="1600" b="1" dirty="0"/>
              <a:t> yang </a:t>
            </a:r>
            <a:r>
              <a:rPr lang="en-US" sz="1600" b="1" dirty="0" err="1"/>
              <a:t>sesuai</a:t>
            </a:r>
            <a:r>
              <a:rPr lang="en-US" sz="1600" b="1" dirty="0"/>
              <a:t> </a:t>
            </a:r>
            <a:r>
              <a:rPr lang="en-US" sz="1600" b="1" dirty="0" err="1"/>
              <a:t>dengan</a:t>
            </a:r>
            <a:r>
              <a:rPr lang="en-US" sz="1600" b="1" dirty="0"/>
              <a:t> </a:t>
            </a:r>
            <a:r>
              <a:rPr lang="en-US" sz="1600" b="1" dirty="0" err="1"/>
              <a:t>bidang</a:t>
            </a:r>
            <a:r>
              <a:rPr lang="en-US" sz="1600" b="1" dirty="0"/>
              <a:t> Program </a:t>
            </a:r>
            <a:r>
              <a:rPr lang="en-US" sz="1600" b="1" dirty="0" err="1"/>
              <a:t>Studi</a:t>
            </a:r>
            <a:r>
              <a:rPr lang="en-US" sz="1600" b="1" dirty="0"/>
              <a:t>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Kinerja Dosen</a:t>
            </a:r>
            <a:endParaRPr lang="en-US" sz="2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C6E266-A677-4F90-BC3B-824CC3FA7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1953"/>
            <a:ext cx="9144000" cy="319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40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35" y="796168"/>
            <a:ext cx="8705850" cy="617965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3.b.2. </a:t>
            </a:r>
            <a:r>
              <a:rPr lang="en-US" sz="2400" b="1" dirty="0" err="1">
                <a:latin typeface="+mn-lt"/>
              </a:rPr>
              <a:t>Penelitian</a:t>
            </a:r>
            <a:r>
              <a:rPr lang="en-US" sz="2400" b="1" dirty="0">
                <a:latin typeface="+mn-lt"/>
              </a:rPr>
              <a:t> DTPS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115" y="5090286"/>
            <a:ext cx="87058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Tuliskan</a:t>
            </a:r>
            <a:r>
              <a:rPr lang="en-US" sz="2000" b="1" dirty="0"/>
              <a:t> </a:t>
            </a:r>
            <a:r>
              <a:rPr lang="en-US" sz="2000" b="1" dirty="0" err="1"/>
              <a:t>jumlah</a:t>
            </a:r>
            <a:r>
              <a:rPr lang="en-US" sz="2000" b="1" dirty="0"/>
              <a:t> </a:t>
            </a:r>
            <a:r>
              <a:rPr lang="en-US" sz="2000" b="1" dirty="0" err="1"/>
              <a:t>judul</a:t>
            </a:r>
            <a:r>
              <a:rPr lang="en-US" sz="2000" b="1" dirty="0"/>
              <a:t> </a:t>
            </a:r>
            <a:r>
              <a:rPr lang="en-US" sz="2000" b="1" dirty="0" err="1"/>
              <a:t>penelitian</a:t>
            </a:r>
            <a:r>
              <a:rPr lang="en-US" sz="2000" b="1" dirty="0"/>
              <a:t> </a:t>
            </a:r>
            <a:r>
              <a:rPr lang="en-US" sz="2000" b="1" dirty="0" err="1"/>
              <a:t>berdasarkan</a:t>
            </a:r>
            <a:r>
              <a:rPr lang="en-US" sz="2000" b="1" dirty="0"/>
              <a:t> </a:t>
            </a:r>
            <a:r>
              <a:rPr lang="en-US" sz="2000" b="1" dirty="0" err="1"/>
              <a:t>sumber</a:t>
            </a:r>
            <a:r>
              <a:rPr lang="en-US" sz="2000" b="1" dirty="0"/>
              <a:t> </a:t>
            </a:r>
            <a:r>
              <a:rPr lang="en-US" sz="2000" b="1" dirty="0" err="1"/>
              <a:t>pembiayaan</a:t>
            </a:r>
            <a:r>
              <a:rPr lang="en-US" sz="2000" b="1" dirty="0"/>
              <a:t> yang </a:t>
            </a:r>
            <a:r>
              <a:rPr lang="en-US" sz="2000" b="1" dirty="0" err="1"/>
              <a:t>dilaksanakan</a:t>
            </a:r>
            <a:r>
              <a:rPr lang="en-US" sz="2000" b="1" dirty="0"/>
              <a:t> oleh DTPS </a:t>
            </a:r>
            <a:r>
              <a:rPr lang="en-US" sz="2000" b="1" u="sng" dirty="0"/>
              <a:t>yang </a:t>
            </a:r>
            <a:r>
              <a:rPr lang="en-US" sz="2000" b="1" u="sng" dirty="0" err="1"/>
              <a:t>relevan</a:t>
            </a:r>
            <a:r>
              <a:rPr lang="en-US" sz="2000" b="1" u="sng" dirty="0"/>
              <a:t> </a:t>
            </a:r>
            <a:r>
              <a:rPr lang="en-US" sz="2000" b="1" u="sng" dirty="0" err="1"/>
              <a:t>dengan</a:t>
            </a:r>
            <a:r>
              <a:rPr lang="en-US" sz="2000" b="1" u="sng" dirty="0"/>
              <a:t> </a:t>
            </a:r>
            <a:r>
              <a:rPr lang="en-US" sz="2000" b="1" u="sng" dirty="0" err="1"/>
              <a:t>bidang</a:t>
            </a:r>
            <a:r>
              <a:rPr lang="en-US" sz="2000" b="1" u="sng" dirty="0"/>
              <a:t> Program </a:t>
            </a:r>
            <a:r>
              <a:rPr lang="en-US" sz="2000" b="1" u="sng" dirty="0" err="1"/>
              <a:t>Studi</a:t>
            </a:r>
            <a:r>
              <a:rPr lang="en-US" sz="2000" b="1" dirty="0"/>
              <a:t> pada TS-2 </a:t>
            </a:r>
            <a:r>
              <a:rPr lang="en-US" sz="2000" b="1" dirty="0" err="1"/>
              <a:t>sampai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TS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Kinerja Dosen</a:t>
            </a:r>
            <a:endParaRPr lang="en-US" sz="2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517AC6-9331-442A-AC29-9ACE65A7B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5" y="1414132"/>
            <a:ext cx="9220209" cy="367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50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721737"/>
            <a:ext cx="8705850" cy="59432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3.b.3. </a:t>
            </a:r>
            <a:r>
              <a:rPr lang="en-US" sz="2400" b="1" dirty="0" err="1">
                <a:latin typeface="+mn-lt"/>
              </a:rPr>
              <a:t>Pengabdian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kepada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Masyarakat</a:t>
            </a:r>
            <a:r>
              <a:rPr lang="en-US" sz="2400" b="1" dirty="0">
                <a:latin typeface="+mn-lt"/>
              </a:rPr>
              <a:t> DTPS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1" y="5047756"/>
            <a:ext cx="87058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Tuliskan</a:t>
            </a:r>
            <a:r>
              <a:rPr lang="en-US" sz="2000" b="1" dirty="0"/>
              <a:t> </a:t>
            </a:r>
            <a:r>
              <a:rPr lang="en-US" sz="2000" b="1" dirty="0" err="1"/>
              <a:t>jumlah</a:t>
            </a:r>
            <a:r>
              <a:rPr lang="en-US" sz="2000" b="1" dirty="0"/>
              <a:t> </a:t>
            </a:r>
            <a:r>
              <a:rPr lang="en-US" sz="2000" b="1" dirty="0" err="1"/>
              <a:t>judul</a:t>
            </a:r>
            <a:r>
              <a:rPr lang="en-US" sz="2000" b="1" dirty="0"/>
              <a:t> </a:t>
            </a:r>
            <a:r>
              <a:rPr lang="en-US" sz="2000" b="1" dirty="0" err="1"/>
              <a:t>PkM</a:t>
            </a:r>
            <a:r>
              <a:rPr lang="en-US" sz="2000" b="1" dirty="0"/>
              <a:t> </a:t>
            </a:r>
            <a:r>
              <a:rPr lang="en-US" sz="2000" b="1" dirty="0" err="1"/>
              <a:t>berdasarkan</a:t>
            </a:r>
            <a:r>
              <a:rPr lang="en-US" sz="2000" b="1" dirty="0"/>
              <a:t> </a:t>
            </a:r>
            <a:r>
              <a:rPr lang="en-US" sz="2000" b="1" dirty="0" err="1"/>
              <a:t>sumber</a:t>
            </a:r>
            <a:r>
              <a:rPr lang="en-US" sz="2000" b="1" dirty="0"/>
              <a:t> </a:t>
            </a:r>
            <a:r>
              <a:rPr lang="en-US" sz="2000" b="1" dirty="0" err="1"/>
              <a:t>pembiayaan</a:t>
            </a:r>
            <a:r>
              <a:rPr lang="en-US" sz="2000" b="1" dirty="0"/>
              <a:t> yang </a:t>
            </a:r>
            <a:r>
              <a:rPr lang="en-US" sz="2000" b="1" dirty="0" err="1"/>
              <a:t>dilaksanakan</a:t>
            </a:r>
            <a:r>
              <a:rPr lang="en-US" sz="2000" b="1" dirty="0"/>
              <a:t> oleh </a:t>
            </a:r>
            <a:r>
              <a:rPr lang="en-US" sz="2000" b="1" dirty="0" err="1"/>
              <a:t>dosen</a:t>
            </a:r>
            <a:r>
              <a:rPr lang="en-US" sz="2000" b="1" dirty="0"/>
              <a:t> </a:t>
            </a:r>
            <a:r>
              <a:rPr lang="en-US" sz="2000" b="1" dirty="0" err="1"/>
              <a:t>tetap</a:t>
            </a:r>
            <a:r>
              <a:rPr lang="en-US" sz="2000" b="1" dirty="0"/>
              <a:t> UPPS </a:t>
            </a:r>
            <a:r>
              <a:rPr lang="en-US" sz="2000" b="1" u="sng" dirty="0"/>
              <a:t>yang </a:t>
            </a:r>
            <a:r>
              <a:rPr lang="en-US" sz="2000" b="1" u="sng" dirty="0" err="1"/>
              <a:t>relevan</a:t>
            </a:r>
            <a:r>
              <a:rPr lang="en-US" sz="2000" b="1" u="sng" dirty="0"/>
              <a:t> </a:t>
            </a:r>
            <a:r>
              <a:rPr lang="en-US" sz="2000" b="1" u="sng" dirty="0" err="1"/>
              <a:t>dengan</a:t>
            </a:r>
            <a:r>
              <a:rPr lang="en-US" sz="2000" b="1" u="sng" dirty="0"/>
              <a:t> </a:t>
            </a:r>
            <a:r>
              <a:rPr lang="en-US" sz="2000" b="1" u="sng" dirty="0" err="1"/>
              <a:t>bidang</a:t>
            </a:r>
            <a:r>
              <a:rPr lang="en-US" sz="2000" b="1" u="sng" dirty="0"/>
              <a:t> Program </a:t>
            </a:r>
            <a:r>
              <a:rPr lang="en-US" sz="2000" b="1" u="sng" dirty="0" err="1"/>
              <a:t>Studi</a:t>
            </a:r>
            <a:r>
              <a:rPr lang="en-US" sz="2000" b="1" u="sng" dirty="0"/>
              <a:t> </a:t>
            </a:r>
            <a:r>
              <a:rPr lang="en-US" sz="2000" b="1" dirty="0"/>
              <a:t>pada TS-2 </a:t>
            </a:r>
            <a:r>
              <a:rPr lang="en-US" sz="2000" b="1" dirty="0" err="1"/>
              <a:t>sampai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TS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Kinerja Dosen</a:t>
            </a:r>
            <a:endParaRPr lang="en-US" sz="280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894694"/>
              </p:ext>
            </p:extLst>
          </p:nvPr>
        </p:nvGraphicFramePr>
        <p:xfrm>
          <a:off x="302577" y="1444263"/>
          <a:ext cx="8593776" cy="3615442"/>
        </p:xfrm>
        <a:graphic>
          <a:graphicData uri="http://schemas.openxmlformats.org/drawingml/2006/table">
            <a:tbl>
              <a:tblPr firstRow="1" firstCol="1" bandRow="1"/>
              <a:tblGrid>
                <a:gridCol w="974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6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4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4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87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090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Sumber Pembiayaan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Judul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lphaLcParenR"/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Perguruan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Tinggi </a:t>
                      </a:r>
                    </a:p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lphaLcParenR"/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Mandiri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Lembaga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dalam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negeri (di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luar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PT)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Lembaga luar negeri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90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914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71" y="806801"/>
            <a:ext cx="8705850" cy="511640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3.b.4.</a:t>
            </a:r>
            <a:r>
              <a:rPr lang="id-ID" sz="2400" b="1" dirty="0">
                <a:latin typeface="+mn-lt"/>
              </a:rPr>
              <a:t> Publikasi Ilmiah</a:t>
            </a:r>
            <a:r>
              <a:rPr lang="en-US" sz="2400" b="1" dirty="0">
                <a:latin typeface="+mn-lt"/>
              </a:rPr>
              <a:t> DTPS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9524" y="5756447"/>
            <a:ext cx="8705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/>
              <a:t>Tuliskan jumlah publikasi </a:t>
            </a:r>
            <a:r>
              <a:rPr lang="en-US" sz="2000" b="1"/>
              <a:t>ilmiah dengan judul </a:t>
            </a:r>
            <a:r>
              <a:rPr lang="id-ID" sz="2000" b="1"/>
              <a:t>yang </a:t>
            </a:r>
            <a:r>
              <a:rPr lang="en-US" sz="2000" b="1"/>
              <a:t>relevan dengan bidang Program Studi, </a:t>
            </a:r>
            <a:r>
              <a:rPr lang="id-ID" sz="2000" b="1"/>
              <a:t>dihasilkan </a:t>
            </a:r>
            <a:r>
              <a:rPr lang="en-US" sz="2000" b="1"/>
              <a:t>oleh DTPS </a:t>
            </a:r>
            <a:r>
              <a:rPr lang="id-ID" sz="2000" b="1"/>
              <a:t>dalam 3 tahun terakhir</a:t>
            </a:r>
            <a:endParaRPr lang="en-US" sz="2000" b="1"/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Kinerja Dosen</a:t>
            </a:r>
            <a:endParaRPr lang="en-US" sz="28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107200"/>
              </p:ext>
            </p:extLst>
          </p:nvPr>
        </p:nvGraphicFramePr>
        <p:xfrm>
          <a:off x="190502" y="1436384"/>
          <a:ext cx="8751477" cy="4088549"/>
        </p:xfrm>
        <a:graphic>
          <a:graphicData uri="http://schemas.openxmlformats.org/drawingml/2006/table">
            <a:tbl>
              <a:tblPr/>
              <a:tblGrid>
                <a:gridCol w="942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1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475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Jenis </a:t>
                      </a: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Publikasi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Judul 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7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TS-1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 nasional 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tidak terakreditasi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A1 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 </a:t>
                      </a: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nasional terakreditasi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A2 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 internasional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A3 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 internasional</a:t>
                      </a: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bereputasi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Seminar </a:t>
                      </a:r>
                      <a:r>
                        <a:rPr lang="en-US" sz="18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wilayah</a:t>
                      </a: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8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lokal</a:t>
                      </a: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8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perguruan</a:t>
                      </a: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tinggi</a:t>
                      </a:r>
                      <a:endParaRPr lang="en-US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B1 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Seminar nasional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B2 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Seminar internasional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ulisan di media massa </a:t>
                      </a: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nasional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95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ulisan di media massa inter</a:t>
                      </a: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nasional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475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63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721737"/>
            <a:ext cx="8705850" cy="612540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3.b.5. </a:t>
            </a:r>
            <a:r>
              <a:rPr lang="en-US" sz="2400" b="1" dirty="0" err="1">
                <a:latin typeface="+mn-lt"/>
              </a:rPr>
              <a:t>Karya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i</a:t>
            </a:r>
            <a:r>
              <a:rPr lang="id-ID" sz="2400" b="1" dirty="0">
                <a:latin typeface="+mn-lt"/>
              </a:rPr>
              <a:t>lmiah </a:t>
            </a:r>
            <a:r>
              <a:rPr lang="en-US" sz="2400" b="1" dirty="0">
                <a:latin typeface="+mn-lt"/>
              </a:rPr>
              <a:t>DTPS </a:t>
            </a:r>
            <a:r>
              <a:rPr lang="id-ID" sz="2400" b="1" dirty="0">
                <a:latin typeface="+mn-lt"/>
              </a:rPr>
              <a:t>yang </a:t>
            </a:r>
            <a:r>
              <a:rPr lang="en-US" sz="2400" b="1" dirty="0" err="1">
                <a:latin typeface="+mn-lt"/>
              </a:rPr>
              <a:t>disitasi</a:t>
            </a:r>
            <a:r>
              <a:rPr lang="en-US" sz="2400" b="1" dirty="0">
                <a:latin typeface="+mn-lt"/>
              </a:rPr>
              <a:t> </a:t>
            </a:r>
            <a:r>
              <a:rPr lang="id-ID" sz="2400" b="1" dirty="0">
                <a:latin typeface="+mn-lt"/>
              </a:rPr>
              <a:t>dalam 3 tahun terakhir</a:t>
            </a:r>
            <a:endParaRPr lang="en-US" sz="24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5099" y="4944679"/>
            <a:ext cx="8705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b="1" dirty="0"/>
              <a:t>Tuliskan judul artikel </a:t>
            </a:r>
            <a:r>
              <a:rPr lang="en-US" sz="2400" b="1" dirty="0" err="1"/>
              <a:t>karya</a:t>
            </a:r>
            <a:r>
              <a:rPr lang="en-US" sz="2400" b="1" dirty="0"/>
              <a:t> </a:t>
            </a:r>
            <a:r>
              <a:rPr lang="id-ID" sz="2400" b="1" dirty="0"/>
              <a:t>ilmiah </a:t>
            </a:r>
            <a:r>
              <a:rPr lang="en-US" sz="2400" b="1" dirty="0"/>
              <a:t>DTPS </a:t>
            </a:r>
            <a:r>
              <a:rPr lang="id-ID" sz="2400" b="1" dirty="0"/>
              <a:t>yang disitasi dalam 3 tahun terakhir</a:t>
            </a:r>
            <a:r>
              <a:rPr lang="en-US" sz="2400" b="1" dirty="0"/>
              <a:t>. </a:t>
            </a:r>
            <a:endParaRPr lang="id-ID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/>
              <a:t>Judul</a:t>
            </a:r>
            <a:r>
              <a:rPr lang="en-US" sz="2400" b="1" dirty="0"/>
              <a:t> </a:t>
            </a:r>
            <a:r>
              <a:rPr lang="en-US" sz="2400" b="1" dirty="0" err="1"/>
              <a:t>artikel</a:t>
            </a:r>
            <a:r>
              <a:rPr lang="en-US" sz="2400" b="1" dirty="0"/>
              <a:t> yang </a:t>
            </a:r>
            <a:r>
              <a:rPr lang="en-US" sz="2400" b="1" dirty="0" err="1"/>
              <a:t>disitasi</a:t>
            </a:r>
            <a:r>
              <a:rPr lang="en-US" sz="2400" b="1" dirty="0"/>
              <a:t> </a:t>
            </a:r>
            <a:r>
              <a:rPr lang="en-US" sz="2400" b="1" dirty="0" err="1"/>
              <a:t>harus</a:t>
            </a:r>
            <a:r>
              <a:rPr lang="en-US" sz="2400" b="1" dirty="0"/>
              <a:t> </a:t>
            </a:r>
            <a:r>
              <a:rPr lang="en-US" sz="2400" b="1" dirty="0" err="1"/>
              <a:t>relevan</a:t>
            </a:r>
            <a:r>
              <a:rPr lang="en-US" sz="2400" b="1" dirty="0"/>
              <a:t> </a:t>
            </a:r>
            <a:r>
              <a:rPr lang="en-US" sz="2400" b="1" dirty="0" err="1"/>
              <a:t>dengan</a:t>
            </a:r>
            <a:r>
              <a:rPr lang="en-US" sz="2400" b="1" dirty="0"/>
              <a:t> </a:t>
            </a:r>
            <a:r>
              <a:rPr lang="en-US" sz="2400" b="1" dirty="0" err="1"/>
              <a:t>bidang</a:t>
            </a:r>
            <a:r>
              <a:rPr lang="en-US" sz="2400" b="1" dirty="0"/>
              <a:t> Program </a:t>
            </a:r>
            <a:r>
              <a:rPr lang="en-US" sz="2400" b="1" dirty="0" err="1"/>
              <a:t>Studi</a:t>
            </a:r>
            <a:r>
              <a:rPr lang="en-US" sz="2400" b="1" dirty="0"/>
              <a:t>.</a:t>
            </a:r>
            <a:r>
              <a:rPr lang="id-ID" sz="2400" b="1" dirty="0"/>
              <a:t> </a:t>
            </a:r>
            <a:endParaRPr lang="en-US" sz="2400" b="1" dirty="0"/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Kinerja Dosen</a:t>
            </a:r>
            <a:endParaRPr lang="en-US" sz="28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532521"/>
              </p:ext>
            </p:extLst>
          </p:nvPr>
        </p:nvGraphicFramePr>
        <p:xfrm>
          <a:off x="190500" y="1334277"/>
          <a:ext cx="8705850" cy="3419187"/>
        </p:xfrm>
        <a:graphic>
          <a:graphicData uri="http://schemas.openxmlformats.org/drawingml/2006/table">
            <a:tbl>
              <a:tblPr/>
              <a:tblGrid>
                <a:gridCol w="853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1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2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7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21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Nama Dosen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Judul Artikel yang Disitasi (Jurnal/Buku, Volume, </a:t>
                      </a: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Tahun, </a:t>
                      </a: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Nomor, Halaman)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Artikel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Mensitasi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5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5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5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5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54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84567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851912"/>
            <a:ext cx="8864599" cy="823914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3.b.6. </a:t>
            </a:r>
            <a:r>
              <a:rPr lang="en-US" sz="2400" b="1" dirty="0" err="1">
                <a:latin typeface="+mn-lt"/>
              </a:rPr>
              <a:t>Produk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Jasa</a:t>
            </a:r>
            <a:r>
              <a:rPr lang="en-US" sz="2400" b="1" dirty="0">
                <a:latin typeface="+mn-lt"/>
              </a:rPr>
              <a:t> DTPS yang </a:t>
            </a:r>
            <a:r>
              <a:rPr lang="en-US" sz="2400" b="1" dirty="0" err="1">
                <a:latin typeface="+mn-lt"/>
              </a:rPr>
              <a:t>Diadopsi</a:t>
            </a:r>
            <a:r>
              <a:rPr lang="en-US" sz="2400" b="1" dirty="0">
                <a:latin typeface="+mn-lt"/>
              </a:rPr>
              <a:t> oleh </a:t>
            </a:r>
            <a:r>
              <a:rPr lang="en-US" sz="2400" b="1" dirty="0" err="1">
                <a:latin typeface="+mn-lt"/>
              </a:rPr>
              <a:t>Industri</a:t>
            </a:r>
            <a:r>
              <a:rPr lang="en-US" sz="2400" b="1" dirty="0">
                <a:latin typeface="+mn-lt"/>
              </a:rPr>
              <a:t>/Masyarakat (</a:t>
            </a:r>
            <a:r>
              <a:rPr lang="en-US" sz="2400" b="1" dirty="0" err="1">
                <a:solidFill>
                  <a:srgbClr val="FF0000"/>
                </a:solidFill>
                <a:latin typeface="+mn-lt"/>
              </a:rPr>
              <a:t>diisi</a:t>
            </a:r>
            <a:r>
              <a:rPr lang="en-US" sz="2400" b="1" dirty="0">
                <a:solidFill>
                  <a:srgbClr val="FF0000"/>
                </a:solidFill>
                <a:latin typeface="+mn-lt"/>
              </a:rPr>
              <a:t> oleh PS </a:t>
            </a:r>
            <a:r>
              <a:rPr lang="en-US" sz="2400" b="1" dirty="0" err="1">
                <a:solidFill>
                  <a:srgbClr val="FF0000"/>
                </a:solidFill>
                <a:latin typeface="+mn-lt"/>
              </a:rPr>
              <a:t>Vokasi</a:t>
            </a:r>
            <a:r>
              <a:rPr lang="en-US" sz="2400" b="1" dirty="0">
                <a:latin typeface="+mn-lt"/>
              </a:rPr>
              <a:t>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7318" y="5757671"/>
            <a:ext cx="87058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000" b="1" dirty="0"/>
              <a:t>Tuliskan </a:t>
            </a:r>
            <a:r>
              <a:rPr lang="en-US" sz="2000" b="1" dirty="0" err="1"/>
              <a:t>produk</a:t>
            </a:r>
            <a:r>
              <a:rPr lang="en-US" sz="2000" b="1" dirty="0"/>
              <a:t>/</a:t>
            </a:r>
            <a:r>
              <a:rPr lang="en-US" sz="2000" b="1" dirty="0" err="1"/>
              <a:t>jasa</a:t>
            </a:r>
            <a:r>
              <a:rPr lang="en-US" sz="2000" b="1" dirty="0"/>
              <a:t> </a:t>
            </a:r>
            <a:r>
              <a:rPr lang="en-US" sz="2000" b="1" dirty="0" err="1"/>
              <a:t>karya</a:t>
            </a:r>
            <a:r>
              <a:rPr lang="en-US" sz="2000" b="1" dirty="0"/>
              <a:t> DTPS </a:t>
            </a:r>
            <a:r>
              <a:rPr lang="id-ID" sz="2000" b="1" dirty="0"/>
              <a:t>yang </a:t>
            </a:r>
            <a:r>
              <a:rPr lang="en-US" sz="2000" b="1" dirty="0" err="1"/>
              <a:t>diadopsi</a:t>
            </a:r>
            <a:r>
              <a:rPr lang="en-US" sz="2000" b="1" dirty="0"/>
              <a:t> </a:t>
            </a:r>
            <a:r>
              <a:rPr lang="en-US" sz="2000" b="1" dirty="0" err="1"/>
              <a:t>oleh</a:t>
            </a:r>
            <a:r>
              <a:rPr lang="en-US" sz="2000" b="1" dirty="0"/>
              <a:t> </a:t>
            </a:r>
            <a:r>
              <a:rPr lang="en-US" sz="2000" b="1" dirty="0" err="1"/>
              <a:t>industri</a:t>
            </a:r>
            <a:r>
              <a:rPr lang="en-US" sz="2000" b="1" dirty="0"/>
              <a:t>/</a:t>
            </a:r>
            <a:r>
              <a:rPr lang="en-US" sz="2000" b="1" dirty="0" err="1"/>
              <a:t>masyarakat</a:t>
            </a:r>
            <a:r>
              <a:rPr lang="en-US" sz="2000" b="1" dirty="0"/>
              <a:t> </a:t>
            </a:r>
            <a:r>
              <a:rPr lang="id-ID" sz="2000" b="1" dirty="0"/>
              <a:t>dalam 3 tahun terakhir</a:t>
            </a:r>
            <a:r>
              <a:rPr lang="en-US" sz="2000" b="1" dirty="0"/>
              <a:t>. </a:t>
            </a:r>
            <a:endParaRPr lang="id-ID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/>
              <a:t>Jenis</a:t>
            </a:r>
            <a:r>
              <a:rPr lang="en-US" sz="2000" b="1" dirty="0"/>
              <a:t> </a:t>
            </a:r>
            <a:r>
              <a:rPr lang="en-US" sz="2000" b="1" dirty="0" err="1"/>
              <a:t>produk</a:t>
            </a:r>
            <a:r>
              <a:rPr lang="en-US" sz="2000" b="1" dirty="0"/>
              <a:t>/</a:t>
            </a:r>
            <a:r>
              <a:rPr lang="en-US" sz="2000" b="1" dirty="0" err="1"/>
              <a:t>jasa</a:t>
            </a:r>
            <a:r>
              <a:rPr lang="en-US" sz="2000" b="1" dirty="0"/>
              <a:t> </a:t>
            </a:r>
            <a:r>
              <a:rPr lang="en-US" sz="2000" b="1" dirty="0" err="1"/>
              <a:t>harus</a:t>
            </a:r>
            <a:r>
              <a:rPr lang="en-US" sz="2000" b="1" dirty="0"/>
              <a:t> </a:t>
            </a:r>
            <a:r>
              <a:rPr lang="en-US" sz="2000" b="1" dirty="0" err="1"/>
              <a:t>relevan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bidang</a:t>
            </a:r>
            <a:r>
              <a:rPr lang="en-US" sz="2000" b="1" dirty="0"/>
              <a:t> Program </a:t>
            </a:r>
            <a:r>
              <a:rPr lang="en-US" sz="2000" b="1" dirty="0" err="1"/>
              <a:t>Studi</a:t>
            </a:r>
            <a:r>
              <a:rPr lang="en-US" sz="2000" b="1" dirty="0"/>
              <a:t>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Kinerja Dosen</a:t>
            </a:r>
            <a:endParaRPr lang="en-US" sz="280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985995"/>
              </p:ext>
            </p:extLst>
          </p:nvPr>
        </p:nvGraphicFramePr>
        <p:xfrm>
          <a:off x="190500" y="1714631"/>
          <a:ext cx="8579486" cy="3702840"/>
        </p:xfrm>
        <a:graphic>
          <a:graphicData uri="http://schemas.openxmlformats.org/drawingml/2006/table">
            <a:tbl>
              <a:tblPr/>
              <a:tblGrid>
                <a:gridCol w="89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9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63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96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Produk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Jasa</a:t>
                      </a:r>
                      <a:endParaRPr lang="en-US" sz="2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Deskripsi Produk/Jasa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Tingkat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Kesiapterapan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Teknologi</a:t>
                      </a:r>
                      <a:endParaRPr lang="en-US" sz="2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(1)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(2)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78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3654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7" y="807462"/>
            <a:ext cx="3152774" cy="700115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3.b.7.</a:t>
            </a:r>
            <a:r>
              <a:rPr lang="id-ID" sz="2400" b="1" dirty="0">
                <a:latin typeface="+mn-lt"/>
              </a:rPr>
              <a:t> Luaran </a:t>
            </a:r>
            <a:r>
              <a:rPr lang="en-US" sz="2400" b="1" dirty="0" err="1">
                <a:latin typeface="+mn-lt"/>
              </a:rPr>
              <a:t>Penelitian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PkM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Lainnya</a:t>
            </a:r>
            <a:r>
              <a:rPr lang="en-US" sz="2400" b="1" dirty="0">
                <a:latin typeface="+mn-lt"/>
              </a:rPr>
              <a:t> DTPS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7" y="1577192"/>
            <a:ext cx="326707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/>
              <a:t>Tuliskan luaran penelitian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luaran</a:t>
            </a:r>
            <a:r>
              <a:rPr lang="en-US" sz="2000" b="1" dirty="0"/>
              <a:t> </a:t>
            </a:r>
            <a:r>
              <a:rPr lang="en-US" sz="2000" b="1" dirty="0" err="1"/>
              <a:t>PkM</a:t>
            </a:r>
            <a:r>
              <a:rPr lang="en-US" sz="2000" b="1" dirty="0"/>
              <a:t> </a:t>
            </a:r>
            <a:r>
              <a:rPr lang="id-ID" sz="2000" b="1" dirty="0"/>
              <a:t>yang dihasilkan </a:t>
            </a:r>
            <a:r>
              <a:rPr lang="en-US" sz="2000" b="1" dirty="0" err="1"/>
              <a:t>oleh</a:t>
            </a:r>
            <a:r>
              <a:rPr lang="en-US" sz="2000" b="1" dirty="0"/>
              <a:t> DTPS</a:t>
            </a:r>
            <a:r>
              <a:rPr lang="id-ID" sz="2000" b="1" dirty="0"/>
              <a:t> dalam 3 tahun terakhir</a:t>
            </a:r>
            <a:r>
              <a:rPr lang="en-US" sz="2000" b="1" dirty="0"/>
              <a:t>. </a:t>
            </a:r>
            <a:r>
              <a:rPr lang="en-US" sz="2000" b="1" dirty="0" err="1"/>
              <a:t>Jenis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judul</a:t>
            </a:r>
            <a:r>
              <a:rPr lang="en-US" sz="2000" b="1" dirty="0"/>
              <a:t> </a:t>
            </a:r>
            <a:r>
              <a:rPr lang="en-US" sz="2000" b="1" dirty="0" err="1"/>
              <a:t>luaran</a:t>
            </a:r>
            <a:r>
              <a:rPr lang="en-US" sz="2000" b="1" dirty="0"/>
              <a:t> </a:t>
            </a:r>
            <a:r>
              <a:rPr lang="en-US" sz="2000" b="1" dirty="0" err="1"/>
              <a:t>harus</a:t>
            </a:r>
            <a:r>
              <a:rPr lang="en-US" sz="2000" b="1" dirty="0"/>
              <a:t> </a:t>
            </a:r>
            <a:r>
              <a:rPr lang="en-US" sz="2000" b="1" dirty="0" err="1"/>
              <a:t>relevan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bidang</a:t>
            </a:r>
            <a:r>
              <a:rPr lang="en-US" sz="2000" b="1" dirty="0"/>
              <a:t> Program </a:t>
            </a:r>
            <a:r>
              <a:rPr lang="en-US" sz="2000" b="1" dirty="0" err="1"/>
              <a:t>Studi</a:t>
            </a:r>
            <a:r>
              <a:rPr lang="en-US" sz="2000" b="1" dirty="0"/>
              <a:t>.</a:t>
            </a:r>
          </a:p>
          <a:p>
            <a:endParaRPr lang="en-US" sz="2000" b="1" dirty="0"/>
          </a:p>
          <a:p>
            <a:r>
              <a:rPr lang="en-US" sz="2000" b="1" dirty="0" err="1"/>
              <a:t>Keterangan</a:t>
            </a:r>
            <a:r>
              <a:rPr lang="id-ID" sz="2000" b="1" dirty="0"/>
              <a:t>:</a:t>
            </a:r>
            <a:endParaRPr lang="en-US" sz="2000" b="1" dirty="0"/>
          </a:p>
          <a:p>
            <a:r>
              <a:rPr lang="en-US" sz="2000" b="1" baseline="30000" dirty="0"/>
              <a:t>1)</a:t>
            </a:r>
            <a:r>
              <a:rPr lang="en-US" sz="2000" b="1" dirty="0"/>
              <a:t> </a:t>
            </a:r>
            <a:r>
              <a:rPr lang="en-US" sz="2000" b="1" dirty="0" err="1"/>
              <a:t>Luaran</a:t>
            </a:r>
            <a:r>
              <a:rPr lang="en-US" sz="2000" b="1" dirty="0"/>
              <a:t> </a:t>
            </a:r>
            <a:r>
              <a:rPr lang="en-US" sz="2000" b="1" dirty="0" err="1"/>
              <a:t>penelitian</a:t>
            </a:r>
            <a:r>
              <a:rPr lang="en-US" sz="2000" b="1" dirty="0"/>
              <a:t>/</a:t>
            </a:r>
            <a:r>
              <a:rPr lang="en-US" sz="2000" b="1" dirty="0" err="1"/>
              <a:t>PkM</a:t>
            </a:r>
            <a:r>
              <a:rPr lang="en-US" sz="2000" b="1" dirty="0"/>
              <a:t> yang </a:t>
            </a:r>
            <a:r>
              <a:rPr lang="en-US" sz="2000" b="1" dirty="0" err="1"/>
              <a:t>mendapat</a:t>
            </a:r>
            <a:r>
              <a:rPr lang="en-US" sz="2000" b="1" dirty="0"/>
              <a:t> </a:t>
            </a:r>
            <a:r>
              <a:rPr lang="en-US" sz="2000" b="1" dirty="0" err="1"/>
              <a:t>pengakuan</a:t>
            </a:r>
            <a:r>
              <a:rPr lang="en-US" sz="2000" b="1" dirty="0"/>
              <a:t> </a:t>
            </a:r>
            <a:r>
              <a:rPr lang="en-US" sz="2000" b="1" dirty="0" err="1"/>
              <a:t>Hak</a:t>
            </a:r>
            <a:r>
              <a:rPr lang="en-US" sz="2000" b="1" dirty="0"/>
              <a:t> </a:t>
            </a:r>
            <a:r>
              <a:rPr lang="en-US" sz="2000" b="1" dirty="0" err="1"/>
              <a:t>Kekayaan</a:t>
            </a:r>
            <a:r>
              <a:rPr lang="en-US" sz="2000" b="1" dirty="0"/>
              <a:t> </a:t>
            </a:r>
            <a:r>
              <a:rPr lang="en-US" sz="2000" b="1" dirty="0" err="1"/>
              <a:t>Intelektual</a:t>
            </a:r>
            <a:r>
              <a:rPr lang="en-US" sz="2000" b="1" dirty="0"/>
              <a:t> (HKI) </a:t>
            </a:r>
            <a:r>
              <a:rPr lang="en-US" sz="2000" b="1" dirty="0" err="1"/>
              <a:t>dibuktikan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surat</a:t>
            </a:r>
            <a:r>
              <a:rPr lang="en-US" sz="2000" b="1" dirty="0"/>
              <a:t> </a:t>
            </a:r>
            <a:r>
              <a:rPr lang="en-US" sz="2000" b="1" dirty="0" err="1"/>
              <a:t>penetapan</a:t>
            </a:r>
            <a:r>
              <a:rPr lang="en-US" sz="2000" b="1" dirty="0"/>
              <a:t> </a:t>
            </a:r>
            <a:r>
              <a:rPr lang="en-US" sz="2000" b="1" dirty="0" err="1"/>
              <a:t>oleh</a:t>
            </a:r>
            <a:r>
              <a:rPr lang="en-US" sz="2000" b="1" dirty="0"/>
              <a:t> </a:t>
            </a:r>
            <a:r>
              <a:rPr lang="en-US" sz="2000" b="1" dirty="0" err="1"/>
              <a:t>Kemenkumham</a:t>
            </a:r>
            <a:r>
              <a:rPr lang="en-US" sz="2000" b="1" dirty="0"/>
              <a:t> </a:t>
            </a:r>
            <a:r>
              <a:rPr lang="en-US" sz="2000" b="1" dirty="0" err="1"/>
              <a:t>atau</a:t>
            </a:r>
            <a:r>
              <a:rPr lang="en-US" sz="2000" b="1" dirty="0"/>
              <a:t> </a:t>
            </a:r>
            <a:r>
              <a:rPr lang="en-US" sz="2000" b="1" dirty="0" err="1"/>
              <a:t>kementerian</a:t>
            </a:r>
            <a:r>
              <a:rPr lang="en-US" sz="2000" b="1" dirty="0"/>
              <a:t> lain yang </a:t>
            </a:r>
            <a:r>
              <a:rPr lang="en-US" sz="2000" b="1" dirty="0" err="1"/>
              <a:t>berwenang</a:t>
            </a:r>
            <a:r>
              <a:rPr lang="en-US" sz="2000" b="1" dirty="0"/>
              <a:t>.</a:t>
            </a:r>
          </a:p>
        </p:txBody>
      </p:sp>
      <p:sp>
        <p:nvSpPr>
          <p:cNvPr id="7" name="Pentagon 6"/>
          <p:cNvSpPr/>
          <p:nvPr/>
        </p:nvSpPr>
        <p:spPr>
          <a:xfrm>
            <a:off x="42864" y="0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Kinerja Dosen</a:t>
            </a:r>
            <a:endParaRPr lang="en-US" sz="280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534372"/>
              </p:ext>
            </p:extLst>
          </p:nvPr>
        </p:nvGraphicFramePr>
        <p:xfrm>
          <a:off x="3352801" y="185624"/>
          <a:ext cx="5714999" cy="6189224"/>
        </p:xfrm>
        <a:graphic>
          <a:graphicData uri="http://schemas.openxmlformats.org/drawingml/2006/table">
            <a:tbl>
              <a:tblPr/>
              <a:tblGrid>
                <a:gridCol w="497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8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1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Judul </a:t>
                      </a: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Luaran Penel</a:t>
                      </a: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itian/PkM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Keterangan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8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HKI </a:t>
                      </a:r>
                      <a:r>
                        <a:rPr lang="en-US" sz="1200" b="1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: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Paten, 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Paten Sederhana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5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HKI </a:t>
                      </a:r>
                      <a:r>
                        <a:rPr lang="en-US" sz="1200" b="1" baseline="30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 </a:t>
                      </a: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Hak Cipta, 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Desain Produk Industri, 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Perlindungan Varietas Tanaman</a:t>
                      </a: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(Sertifikat Perlindungan Varietas Tanaman, Sertifikat Pelepasan Varietas, Sertifikat Pendaftaran Varietas)</a:t>
                      </a: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Desain Tata Letak Sirkuit Terpadu, 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dll.)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78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Teknologi Tepat Guna, Produk (Produk Terstandarisasi, Produk Tersertifikasi), Karya Seni, Rekayasa Sosial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IV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Buku ber-ISBN</a:t>
                      </a: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1" i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Book Chapter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26875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78303" y="2946873"/>
            <a:ext cx="4394643" cy="102829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 dirty="0" err="1">
                <a:solidFill>
                  <a:srgbClr val="FFFF00"/>
                </a:solidFill>
              </a:rPr>
              <a:t>Keuangan</a:t>
            </a:r>
            <a:r>
              <a:rPr lang="en-US" sz="2800" b="1" dirty="0">
                <a:solidFill>
                  <a:srgbClr val="FFFF00"/>
                </a:solidFill>
              </a:rPr>
              <a:t>, </a:t>
            </a:r>
            <a:r>
              <a:rPr lang="en-US" sz="2800" b="1" dirty="0" err="1">
                <a:solidFill>
                  <a:srgbClr val="FFFF00"/>
                </a:solidFill>
              </a:rPr>
              <a:t>Sarana</a:t>
            </a:r>
            <a:r>
              <a:rPr lang="en-US" sz="2800" b="1" dirty="0">
                <a:solidFill>
                  <a:srgbClr val="FFFF00"/>
                </a:solidFill>
              </a:rPr>
              <a:t>, </a:t>
            </a:r>
            <a:r>
              <a:rPr lang="en-US" sz="2800" b="1" dirty="0" err="1">
                <a:solidFill>
                  <a:srgbClr val="FFFF00"/>
                </a:solidFill>
              </a:rPr>
              <a:t>dan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err="1">
                <a:solidFill>
                  <a:srgbClr val="FFFF00"/>
                </a:solidFill>
              </a:rPr>
              <a:t>Prasarana</a:t>
            </a:r>
            <a:endParaRPr lang="en-US" sz="2800" b="1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447223" y="3251509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628715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125" y="762761"/>
            <a:ext cx="3568699" cy="355921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4. </a:t>
            </a:r>
            <a:r>
              <a:rPr lang="en-US" sz="2400" b="1" dirty="0" err="1">
                <a:latin typeface="+mn-lt"/>
              </a:rPr>
              <a:t>Penggunaan</a:t>
            </a:r>
            <a:r>
              <a:rPr lang="en-US" sz="2400" b="1" dirty="0">
                <a:latin typeface="+mn-lt"/>
              </a:rPr>
              <a:t> Dana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7479" y="6093549"/>
            <a:ext cx="8649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Tuliskan</a:t>
            </a:r>
            <a:r>
              <a:rPr lang="en-US" sz="2000" b="1" dirty="0"/>
              <a:t> data </a:t>
            </a:r>
            <a:r>
              <a:rPr lang="en-US" sz="2000" b="1" dirty="0" err="1"/>
              <a:t>penggunaan</a:t>
            </a:r>
            <a:r>
              <a:rPr lang="en-US" sz="2000" b="1" dirty="0"/>
              <a:t> dana yang </a:t>
            </a:r>
            <a:r>
              <a:rPr lang="en-US" sz="2000" b="1" dirty="0" err="1"/>
              <a:t>dikelola</a:t>
            </a:r>
            <a:r>
              <a:rPr lang="en-US" sz="2000" b="1" dirty="0"/>
              <a:t> </a:t>
            </a:r>
            <a:r>
              <a:rPr lang="en-US" sz="2000" b="1" dirty="0" err="1"/>
              <a:t>oleh</a:t>
            </a:r>
            <a:r>
              <a:rPr lang="en-US" sz="2000" b="1" dirty="0"/>
              <a:t> UPPS </a:t>
            </a:r>
            <a:r>
              <a:rPr lang="en-US" sz="2000" b="1" dirty="0" err="1"/>
              <a:t>dalam</a:t>
            </a:r>
            <a:r>
              <a:rPr lang="en-US" sz="2000" b="1" dirty="0"/>
              <a:t> 3 </a:t>
            </a:r>
            <a:r>
              <a:rPr lang="en-US" sz="2000" b="1" dirty="0" err="1"/>
              <a:t>tahun</a:t>
            </a:r>
            <a:r>
              <a:rPr lang="en-US" sz="2000" b="1" dirty="0"/>
              <a:t> </a:t>
            </a:r>
            <a:r>
              <a:rPr lang="en-US" sz="2000" b="1" dirty="0" err="1"/>
              <a:t>terakhir</a:t>
            </a:r>
            <a:r>
              <a:rPr lang="en-US" sz="2000" b="1" dirty="0"/>
              <a:t> 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0"/>
            <a:ext cx="54864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 dirty="0" err="1"/>
              <a:t>Keuangan</a:t>
            </a:r>
            <a:r>
              <a:rPr lang="en-US" sz="2800" b="1" dirty="0"/>
              <a:t>, </a:t>
            </a:r>
            <a:r>
              <a:rPr lang="en-US" sz="2800" b="1" dirty="0" err="1"/>
              <a:t>Sarana</a:t>
            </a:r>
            <a:r>
              <a:rPr lang="en-US" sz="2800" b="1" dirty="0"/>
              <a:t> dana </a:t>
            </a:r>
            <a:r>
              <a:rPr lang="en-US" sz="2800" b="1" dirty="0" err="1"/>
              <a:t>Prasarana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E043E6-FB2D-4C4D-9FB3-F9FF50213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8903"/>
            <a:ext cx="9032875" cy="458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941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51328" y="3241641"/>
            <a:ext cx="4394643" cy="53432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>
                <a:solidFill>
                  <a:srgbClr val="FFFF00"/>
                </a:solidFill>
              </a:rPr>
              <a:t>Pendidikan</a:t>
            </a:r>
            <a:endParaRPr lang="en-US" sz="2800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3494848" y="3266877"/>
            <a:ext cx="453158" cy="46013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943195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775012"/>
            <a:ext cx="8705850" cy="82391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5.a. </a:t>
            </a:r>
            <a:r>
              <a:rPr lang="en-US" sz="2400" b="1" dirty="0" err="1">
                <a:latin typeface="+mn-lt"/>
              </a:rPr>
              <a:t>Kurikulum</a:t>
            </a:r>
            <a:r>
              <a:rPr lang="en-US" sz="2400" b="1" dirty="0">
                <a:latin typeface="+mn-lt"/>
              </a:rPr>
              <a:t>, </a:t>
            </a:r>
            <a:r>
              <a:rPr lang="en-US" sz="2400" b="1" dirty="0" err="1">
                <a:latin typeface="+mn-lt"/>
              </a:rPr>
              <a:t>Capaian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Pembelajaran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dan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Rencana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Pembelajaran</a:t>
            </a:r>
            <a:endParaRPr lang="en-US" sz="24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978367"/>
            <a:ext cx="87058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Keterangan</a:t>
            </a:r>
            <a:r>
              <a:rPr lang="en-US" b="1" dirty="0"/>
              <a:t>:</a:t>
            </a:r>
          </a:p>
          <a:p>
            <a:r>
              <a:rPr lang="en-US" b="1" baseline="30000" dirty="0"/>
              <a:t>1)</a:t>
            </a:r>
            <a:r>
              <a:rPr lang="en-US" b="1" dirty="0"/>
              <a:t> </a:t>
            </a:r>
            <a:r>
              <a:rPr lang="en-US" b="1" dirty="0" err="1"/>
              <a:t>Beri</a:t>
            </a:r>
            <a:r>
              <a:rPr lang="en-US" b="1" dirty="0"/>
              <a:t> </a:t>
            </a:r>
            <a:r>
              <a:rPr lang="en-US" b="1" dirty="0" err="1"/>
              <a:t>tanda</a:t>
            </a:r>
            <a:r>
              <a:rPr lang="en-US" b="1" dirty="0"/>
              <a:t> V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kolom</a:t>
            </a:r>
            <a:r>
              <a:rPr lang="en-US" b="1" dirty="0"/>
              <a:t> </a:t>
            </a:r>
            <a:r>
              <a:rPr lang="en-US" b="1" dirty="0" err="1"/>
              <a:t>unsur</a:t>
            </a:r>
            <a:r>
              <a:rPr lang="en-US" b="1" dirty="0"/>
              <a:t> </a:t>
            </a:r>
            <a:r>
              <a:rPr lang="en-US" b="1" dirty="0" err="1"/>
              <a:t>pembentuk</a:t>
            </a:r>
            <a:r>
              <a:rPr lang="en-US" b="1" dirty="0"/>
              <a:t> </a:t>
            </a:r>
            <a:r>
              <a:rPr lang="en-US" b="1" dirty="0" err="1"/>
              <a:t>capaian</a:t>
            </a:r>
            <a:r>
              <a:rPr lang="en-US" b="1" dirty="0"/>
              <a:t> </a:t>
            </a:r>
            <a:r>
              <a:rPr lang="en-US" b="1" dirty="0" err="1"/>
              <a:t>pembelajaran</a:t>
            </a:r>
            <a:r>
              <a:rPr lang="en-US" b="1" dirty="0"/>
              <a:t> </a:t>
            </a:r>
            <a:r>
              <a:rPr lang="en-US" b="1" dirty="0" err="1"/>
              <a:t>lulusan</a:t>
            </a:r>
            <a:r>
              <a:rPr lang="en-US" b="1" dirty="0"/>
              <a:t> (CPL)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rencana</a:t>
            </a:r>
            <a:r>
              <a:rPr lang="en-US" b="1" dirty="0"/>
              <a:t> </a:t>
            </a:r>
            <a:r>
              <a:rPr lang="en-US" b="1" dirty="0" err="1"/>
              <a:t>pembelajaran</a:t>
            </a:r>
            <a:r>
              <a:rPr lang="en-US" b="1" dirty="0"/>
              <a:t>.</a:t>
            </a:r>
          </a:p>
          <a:p>
            <a:r>
              <a:rPr lang="en-US" b="1" baseline="30000" dirty="0"/>
              <a:t>2)</a:t>
            </a:r>
            <a:r>
              <a:rPr lang="en-US" b="1" dirty="0"/>
              <a:t> Diisi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nama</a:t>
            </a:r>
            <a:r>
              <a:rPr lang="en-US" b="1" dirty="0"/>
              <a:t> </a:t>
            </a:r>
            <a:r>
              <a:rPr lang="en-US" b="1" dirty="0" err="1"/>
              <a:t>dokumen</a:t>
            </a:r>
            <a:r>
              <a:rPr lang="en-US" b="1" dirty="0"/>
              <a:t> </a:t>
            </a:r>
            <a:r>
              <a:rPr lang="en-US" b="1" dirty="0" err="1"/>
              <a:t>rencana</a:t>
            </a:r>
            <a:r>
              <a:rPr lang="en-US" b="1" dirty="0"/>
              <a:t> </a:t>
            </a:r>
            <a:r>
              <a:rPr lang="en-US" b="1" dirty="0" err="1"/>
              <a:t>pembelajaran</a:t>
            </a:r>
            <a:r>
              <a:rPr lang="en-US" b="1" dirty="0"/>
              <a:t> yang </a:t>
            </a:r>
            <a:r>
              <a:rPr lang="en-US" b="1" dirty="0" err="1"/>
              <a:t>digunakan</a:t>
            </a:r>
            <a:r>
              <a:rPr lang="en-US" b="1" dirty="0"/>
              <a:t>.</a:t>
            </a:r>
          </a:p>
          <a:p>
            <a:r>
              <a:rPr lang="en-US" b="1" baseline="30000" dirty="0"/>
              <a:t>3)</a:t>
            </a:r>
            <a:r>
              <a:rPr lang="en-US" b="1" dirty="0"/>
              <a:t> </a:t>
            </a:r>
            <a:r>
              <a:rPr lang="en-US" b="1" dirty="0" err="1"/>
              <a:t>Konversi</a:t>
            </a:r>
            <a:r>
              <a:rPr lang="en-US" b="1" dirty="0"/>
              <a:t> </a:t>
            </a:r>
            <a:r>
              <a:rPr lang="en-US" b="1" dirty="0" err="1"/>
              <a:t>kredit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jam </a:t>
            </a:r>
            <a:r>
              <a:rPr lang="en-US" b="1" dirty="0" err="1"/>
              <a:t>pelaksanaan</a:t>
            </a:r>
            <a:r>
              <a:rPr lang="en-US" b="1" dirty="0"/>
              <a:t> </a:t>
            </a:r>
            <a:r>
              <a:rPr lang="en-US" b="1" dirty="0" err="1"/>
              <a:t>Praktikum</a:t>
            </a:r>
            <a:r>
              <a:rPr lang="en-US" b="1" dirty="0"/>
              <a:t>/</a:t>
            </a:r>
            <a:r>
              <a:rPr lang="en-US" b="1" dirty="0" err="1"/>
              <a:t>Praktik</a:t>
            </a:r>
            <a:r>
              <a:rPr lang="en-US" b="1" dirty="0"/>
              <a:t>/</a:t>
            </a:r>
            <a:r>
              <a:rPr lang="en-US" b="1" dirty="0" err="1"/>
              <a:t>Praktik</a:t>
            </a:r>
            <a:r>
              <a:rPr lang="en-US" b="1" dirty="0"/>
              <a:t> </a:t>
            </a:r>
            <a:r>
              <a:rPr lang="en-US" b="1" dirty="0" err="1"/>
              <a:t>Lapangan</a:t>
            </a:r>
            <a:r>
              <a:rPr lang="en-US" b="1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untuk</a:t>
            </a:r>
            <a:r>
              <a:rPr lang="en-US" b="1" dirty="0">
                <a:solidFill>
                  <a:srgbClr val="FF0000"/>
                </a:solidFill>
              </a:rPr>
              <a:t> program </a:t>
            </a:r>
            <a:r>
              <a:rPr lang="en-US" b="1" dirty="0" err="1">
                <a:solidFill>
                  <a:srgbClr val="FF0000"/>
                </a:solidFill>
              </a:rPr>
              <a:t>Vokasi</a:t>
            </a:r>
            <a:r>
              <a:rPr lang="en-US" b="1" dirty="0"/>
              <a:t>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49339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Kurikulum dan Pembelajaran</a:t>
            </a:r>
            <a:endParaRPr lang="en-US" sz="2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904C08-F3BB-40D0-9C0A-B7B07213B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598926"/>
            <a:ext cx="9168151" cy="322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9279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1" y="839447"/>
            <a:ext cx="8705850" cy="1687853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5.b. </a:t>
            </a:r>
            <a:r>
              <a:rPr lang="en-US" sz="2400" b="1" dirty="0" err="1">
                <a:latin typeface="+mn-lt"/>
              </a:rPr>
              <a:t>Integrasi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Kegiatan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Penelitian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PkM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ke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dalam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Pembelajaran</a:t>
            </a:r>
            <a:br>
              <a:rPr lang="en-US" sz="2400" b="1" dirty="0">
                <a:latin typeface="+mn-lt"/>
              </a:rPr>
            </a:br>
            <a:br>
              <a:rPr lang="en-US" sz="2400" b="1" dirty="0">
                <a:latin typeface="+mn-lt"/>
              </a:rPr>
            </a:br>
            <a:r>
              <a:rPr lang="en-US" sz="2000" b="1" dirty="0" err="1">
                <a:latin typeface="+mn-lt"/>
              </a:rPr>
              <a:t>Tuliskan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judul</a:t>
            </a:r>
            <a:r>
              <a:rPr lang="en-US" sz="2000" b="1" dirty="0">
                <a:latin typeface="+mn-lt"/>
              </a:rPr>
              <a:t> </a:t>
            </a:r>
            <a:r>
              <a:rPr lang="id-ID" sz="2000" b="1" dirty="0" err="1">
                <a:latin typeface="+mn-lt"/>
              </a:rPr>
              <a:t>P</a:t>
            </a:r>
            <a:r>
              <a:rPr lang="en-US" sz="2000" b="1" dirty="0" err="1">
                <a:latin typeface="+mn-lt"/>
              </a:rPr>
              <a:t>enelitian</a:t>
            </a:r>
            <a:r>
              <a:rPr lang="en-US" sz="2000" b="1" dirty="0">
                <a:latin typeface="+mn-lt"/>
              </a:rPr>
              <a:t>/</a:t>
            </a:r>
            <a:r>
              <a:rPr lang="en-US" sz="2000" b="1" dirty="0" err="1">
                <a:latin typeface="+mn-lt"/>
              </a:rPr>
              <a:t>PkM</a:t>
            </a:r>
            <a:r>
              <a:rPr lang="en-US" sz="2000" b="1" dirty="0">
                <a:latin typeface="+mn-lt"/>
              </a:rPr>
              <a:t> DTPS yang </a:t>
            </a:r>
            <a:r>
              <a:rPr lang="en-US" sz="2000" b="1" dirty="0" err="1">
                <a:latin typeface="+mn-lt"/>
              </a:rPr>
              <a:t>menjadi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dasar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pengembangan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mata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kuliah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dalam</a:t>
            </a:r>
            <a:r>
              <a:rPr lang="en-US" sz="2000" b="1" dirty="0">
                <a:latin typeface="+mn-lt"/>
              </a:rPr>
              <a:t> 3 </a:t>
            </a:r>
            <a:r>
              <a:rPr lang="en-US" sz="2000" b="1" dirty="0" err="1">
                <a:latin typeface="+mn-lt"/>
              </a:rPr>
              <a:t>tahun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terakhir</a:t>
            </a:r>
            <a:r>
              <a:rPr lang="en-US" sz="2000" b="1" dirty="0">
                <a:latin typeface="+mn-lt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1" y="5653782"/>
            <a:ext cx="87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Keterangan</a:t>
            </a:r>
            <a:r>
              <a:rPr lang="en-US" b="1" dirty="0"/>
              <a:t>:</a:t>
            </a:r>
          </a:p>
          <a:p>
            <a:r>
              <a:rPr lang="en-US" b="1" baseline="30000" dirty="0"/>
              <a:t>1)</a:t>
            </a:r>
            <a:r>
              <a:rPr lang="en-US" b="1" dirty="0"/>
              <a:t>   </a:t>
            </a:r>
            <a:r>
              <a:rPr lang="en-US" b="1" dirty="0" err="1"/>
              <a:t>Penelitian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PkM</a:t>
            </a:r>
            <a:r>
              <a:rPr lang="en-US" b="1" dirty="0"/>
              <a:t> yang </a:t>
            </a:r>
            <a:r>
              <a:rPr lang="en-US" b="1" dirty="0" err="1"/>
              <a:t>direkognisi</a:t>
            </a:r>
            <a:r>
              <a:rPr lang="en-US" b="1" dirty="0"/>
              <a:t> </a:t>
            </a:r>
            <a:r>
              <a:rPr lang="en-US" b="1" dirty="0" err="1"/>
              <a:t>oleh</a:t>
            </a:r>
            <a:r>
              <a:rPr lang="en-US" b="1" dirty="0"/>
              <a:t> </a:t>
            </a:r>
            <a:r>
              <a:rPr lang="en-US" b="1" dirty="0" err="1"/>
              <a:t>Pengelola</a:t>
            </a:r>
            <a:r>
              <a:rPr lang="en-US" b="1" dirty="0"/>
              <a:t> </a:t>
            </a:r>
            <a:r>
              <a:rPr lang="en-US" b="1" dirty="0" err="1"/>
              <a:t>Penelitian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PkM</a:t>
            </a:r>
            <a:r>
              <a:rPr lang="en-US" b="1" dirty="0"/>
              <a:t>.</a:t>
            </a:r>
          </a:p>
          <a:p>
            <a:r>
              <a:rPr lang="en-US" b="1" baseline="30000" dirty="0"/>
              <a:t>2)</a:t>
            </a:r>
            <a:r>
              <a:rPr lang="en-US" b="1" dirty="0"/>
              <a:t> </a:t>
            </a:r>
            <a:r>
              <a:rPr lang="en-US" b="1" dirty="0" err="1"/>
              <a:t>Bentuk</a:t>
            </a:r>
            <a:r>
              <a:rPr lang="en-US" b="1" dirty="0"/>
              <a:t> </a:t>
            </a:r>
            <a:r>
              <a:rPr lang="en-US" b="1" dirty="0" err="1"/>
              <a:t>integrasi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berupa</a:t>
            </a:r>
            <a:r>
              <a:rPr lang="en-US" b="1" dirty="0"/>
              <a:t> </a:t>
            </a:r>
            <a:r>
              <a:rPr lang="en-US" b="1" dirty="0" err="1"/>
              <a:t>tambahan</a:t>
            </a:r>
            <a:r>
              <a:rPr lang="en-US" b="1" dirty="0"/>
              <a:t> </a:t>
            </a:r>
            <a:r>
              <a:rPr lang="en-US" b="1" dirty="0" err="1"/>
              <a:t>materi</a:t>
            </a:r>
            <a:r>
              <a:rPr lang="en-US" b="1" dirty="0"/>
              <a:t> </a:t>
            </a:r>
            <a:r>
              <a:rPr lang="en-US" b="1" dirty="0" err="1"/>
              <a:t>perkuliahan</a:t>
            </a:r>
            <a:r>
              <a:rPr lang="en-US" b="1" dirty="0"/>
              <a:t>, </a:t>
            </a:r>
            <a:r>
              <a:rPr lang="en-US" b="1" dirty="0" err="1"/>
              <a:t>studi</a:t>
            </a:r>
            <a:r>
              <a:rPr lang="en-US" b="1" dirty="0"/>
              <a:t> </a:t>
            </a:r>
            <a:r>
              <a:rPr lang="en-US" b="1" dirty="0" err="1"/>
              <a:t>kasus</a:t>
            </a:r>
            <a:r>
              <a:rPr lang="en-US" b="1" dirty="0"/>
              <a:t>, Bab/Sub</a:t>
            </a:r>
            <a:r>
              <a:rPr lang="id-ID" b="1" dirty="0"/>
              <a:t> </a:t>
            </a:r>
            <a:r>
              <a:rPr lang="en-US" b="1" dirty="0" err="1"/>
              <a:t>bab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buku</a:t>
            </a:r>
            <a:r>
              <a:rPr lang="en-US" b="1" dirty="0"/>
              <a:t> ajar,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bentuk</a:t>
            </a:r>
            <a:r>
              <a:rPr lang="en-US" b="1" dirty="0"/>
              <a:t> lain yang </a:t>
            </a:r>
            <a:r>
              <a:rPr lang="en-US" b="1" dirty="0" err="1"/>
              <a:t>relevan</a:t>
            </a:r>
            <a:r>
              <a:rPr lang="en-US" b="1" dirty="0"/>
              <a:t>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7439026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Integrasi Kegiatan Penelitian/PkM dalam Pembelajaran</a:t>
            </a:r>
            <a:endParaRPr lang="en-US" sz="240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487845"/>
              </p:ext>
            </p:extLst>
          </p:nvPr>
        </p:nvGraphicFramePr>
        <p:xfrm>
          <a:off x="190501" y="2561411"/>
          <a:ext cx="8169591" cy="3069260"/>
        </p:xfrm>
        <a:graphic>
          <a:graphicData uri="http://schemas.openxmlformats.org/drawingml/2006/table">
            <a:tbl>
              <a:tblPr firstRow="1" firstCol="1" bandRow="1"/>
              <a:tblGrid>
                <a:gridCol w="605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20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2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20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8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27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Judul Penelitian/PkM </a:t>
                      </a:r>
                      <a:r>
                        <a:rPr lang="en-US" sz="1800" b="1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Dosen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Mata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Kuliah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Bentuk Integrasi </a:t>
                      </a:r>
                      <a:r>
                        <a:rPr lang="en-US" sz="1800" b="1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0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3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3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3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13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332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79" y="927100"/>
            <a:ext cx="3533774" cy="3098800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5.c. </a:t>
            </a:r>
            <a:r>
              <a:rPr lang="en-US" sz="2400" b="1" dirty="0" err="1">
                <a:latin typeface="+mn-lt"/>
              </a:rPr>
              <a:t>Kepuasan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Mahasiswa</a:t>
            </a:r>
            <a:br>
              <a:rPr lang="id-ID" sz="2400" b="1" dirty="0">
                <a:latin typeface="+mn-lt"/>
              </a:rPr>
            </a:br>
            <a:br>
              <a:rPr lang="id-ID" sz="2400" b="1" dirty="0">
                <a:latin typeface="+mn-lt"/>
              </a:rPr>
            </a:br>
            <a:r>
              <a:rPr lang="id-ID" sz="2000" b="1" dirty="0">
                <a:latin typeface="+mn-lt"/>
              </a:rPr>
              <a:t>Tuliskan hasil </a:t>
            </a:r>
            <a:r>
              <a:rPr lang="en-US" sz="2000" b="1" dirty="0" err="1">
                <a:latin typeface="+mn-lt"/>
              </a:rPr>
              <a:t>pengukuran</a:t>
            </a:r>
            <a:r>
              <a:rPr lang="en-US" sz="2000" b="1" dirty="0">
                <a:latin typeface="+mn-lt"/>
              </a:rPr>
              <a:t> </a:t>
            </a:r>
            <a:r>
              <a:rPr lang="id-ID" sz="2000" b="1" dirty="0">
                <a:latin typeface="+mn-lt"/>
              </a:rPr>
              <a:t>kepuasan </a:t>
            </a:r>
            <a:r>
              <a:rPr lang="en-US" sz="2000" b="1" dirty="0" err="1">
                <a:latin typeface="+mn-lt"/>
              </a:rPr>
              <a:t>mahasiswa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terhadap</a:t>
            </a:r>
            <a:r>
              <a:rPr lang="en-US" sz="2000" b="1" dirty="0">
                <a:latin typeface="+mn-lt"/>
              </a:rPr>
              <a:t> proses </a:t>
            </a:r>
            <a:r>
              <a:rPr lang="en-US" sz="2000" b="1" dirty="0" err="1">
                <a:latin typeface="+mn-lt"/>
              </a:rPr>
              <a:t>pendidikan</a:t>
            </a:r>
            <a:r>
              <a:rPr lang="en-US" sz="2000" b="1" dirty="0">
                <a:latin typeface="+mn-lt"/>
              </a:rPr>
              <a:t>. </a:t>
            </a:r>
            <a:br>
              <a:rPr lang="id-ID" sz="2000" b="1" dirty="0">
                <a:latin typeface="+mn-lt"/>
              </a:rPr>
            </a:br>
            <a:br>
              <a:rPr lang="id-ID" sz="2000" b="1" dirty="0">
                <a:latin typeface="+mn-lt"/>
              </a:rPr>
            </a:br>
            <a:r>
              <a:rPr lang="id-ID" sz="2000" b="1" dirty="0">
                <a:latin typeface="+mn-lt"/>
              </a:rPr>
              <a:t>Data diambil dari hasil studi penelusura</a:t>
            </a:r>
            <a:r>
              <a:rPr lang="en-US" sz="2000" b="1" dirty="0">
                <a:latin typeface="+mn-lt"/>
              </a:rPr>
              <a:t>n yang </a:t>
            </a:r>
            <a:r>
              <a:rPr lang="en-US" sz="2000" b="1" dirty="0" err="1">
                <a:latin typeface="+mn-lt"/>
              </a:rPr>
              <a:t>dilakukan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pada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saat</a:t>
            </a:r>
            <a:r>
              <a:rPr lang="en-US" sz="2000" b="1" dirty="0">
                <a:latin typeface="+mn-lt"/>
              </a:rPr>
              <a:t> TS</a:t>
            </a:r>
            <a:r>
              <a:rPr lang="id-ID" sz="2000" b="1" dirty="0">
                <a:latin typeface="+mn-lt"/>
              </a:rPr>
              <a:t>.</a:t>
            </a:r>
            <a:endParaRPr lang="en-US" sz="20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95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Kepuasan Pengguna</a:t>
            </a:r>
            <a:endParaRPr lang="en-US" sz="24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80379"/>
              </p:ext>
            </p:extLst>
          </p:nvPr>
        </p:nvGraphicFramePr>
        <p:xfrm>
          <a:off x="3566552" y="125305"/>
          <a:ext cx="5577447" cy="6626186"/>
        </p:xfrm>
        <a:graphic>
          <a:graphicData uri="http://schemas.openxmlformats.org/drawingml/2006/table">
            <a:tbl>
              <a:tblPr firstRow="1" firstCol="1" bandRow="1"/>
              <a:tblGrid>
                <a:gridCol w="480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4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2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27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80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7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651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Aspek yang Diukur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Tingkat Kepuasan Mahasiswa 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Rencana Tindak Lanjut oleh UPPS/PS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5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Sangat Baik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Baik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Cukup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Kurang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6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28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Keandalan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kemampuan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dosen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tenaga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kependidikan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pengelola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dalam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memberikan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pelayanan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25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en-US" sz="105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tanggap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000" b="1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responsiveness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):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kemauan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dari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dosen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tenaga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kependidikan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pengelola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dalam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membantu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memberikan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jasa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cepat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58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en-US" sz="105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Kepastian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000" b="1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assurance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):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kemampuan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dosen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tendik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pengelola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memberi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keyakinan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kepada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bahwa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pelayanan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diberikan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telah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sesuai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ketentuan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9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en-US" sz="105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Empati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000" b="1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empathy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):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kesediaan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kepedulian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dosen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tendik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pengelola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memberi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perhatian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kepada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9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en-US" sz="105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Tangible: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penilaian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terhadap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kecukupan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aksesibitas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kualitas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sarana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prasarana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325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9847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270378" y="3210493"/>
            <a:ext cx="4394643" cy="534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2800" b="1">
                <a:solidFill>
                  <a:schemeClr val="tx1"/>
                </a:solidFill>
              </a:rPr>
              <a:t>Penelitian</a:t>
            </a:r>
            <a:endParaRPr lang="en-US" sz="2800" b="1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3513898" y="3235729"/>
            <a:ext cx="453158" cy="46013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6287889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840839"/>
            <a:ext cx="8705850" cy="82391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6.a) </a:t>
            </a:r>
            <a:r>
              <a:rPr lang="en-US" sz="2400" b="1" dirty="0" err="1">
                <a:latin typeface="+mn-lt"/>
              </a:rPr>
              <a:t>Penelitian</a:t>
            </a:r>
            <a:r>
              <a:rPr lang="en-US" sz="2400" b="1" dirty="0">
                <a:latin typeface="+mn-lt"/>
              </a:rPr>
              <a:t> DTPS yang </a:t>
            </a:r>
            <a:r>
              <a:rPr lang="en-US" sz="2400" b="1" dirty="0" err="1">
                <a:latin typeface="+mn-lt"/>
              </a:rPr>
              <a:t>melibatkan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Mahasiswa</a:t>
            </a:r>
            <a:r>
              <a:rPr lang="en-US" sz="2400" b="1" dirty="0">
                <a:latin typeface="+mn-lt"/>
              </a:rPr>
              <a:t> </a:t>
            </a:r>
            <a:endParaRPr lang="en-US" sz="20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1" y="5202052"/>
            <a:ext cx="87058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Keterangan</a:t>
            </a:r>
            <a:r>
              <a:rPr lang="en-US" sz="2000" b="1" dirty="0"/>
              <a:t>:</a:t>
            </a:r>
          </a:p>
          <a:p>
            <a:r>
              <a:rPr lang="en-US" sz="2000" b="1" baseline="30000" dirty="0"/>
              <a:t>1)</a:t>
            </a:r>
            <a:r>
              <a:rPr lang="en-US" sz="2000" b="1" dirty="0"/>
              <a:t> </a:t>
            </a:r>
            <a:r>
              <a:rPr lang="en-US" sz="2000" b="1" dirty="0" err="1"/>
              <a:t>Judul</a:t>
            </a:r>
            <a:r>
              <a:rPr lang="en-US" sz="2000" b="1" dirty="0"/>
              <a:t> </a:t>
            </a:r>
            <a:r>
              <a:rPr lang="en-US" sz="2000" b="1" dirty="0" err="1"/>
              <a:t>kegiatan</a:t>
            </a:r>
            <a:r>
              <a:rPr lang="en-US" sz="2000" b="1" dirty="0"/>
              <a:t> yang </a:t>
            </a:r>
            <a:r>
              <a:rPr lang="en-US" sz="2000" b="1" dirty="0" err="1"/>
              <a:t>melibatkan</a:t>
            </a:r>
            <a:r>
              <a:rPr lang="en-US" sz="2000" b="1" dirty="0"/>
              <a:t> </a:t>
            </a:r>
            <a:r>
              <a:rPr lang="en-US" sz="2000" b="1" dirty="0" err="1"/>
              <a:t>mahasiswa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penelitian</a:t>
            </a:r>
            <a:r>
              <a:rPr lang="en-US" sz="2000" b="1" dirty="0"/>
              <a:t> </a:t>
            </a:r>
            <a:r>
              <a:rPr lang="en-US" sz="2000" b="1" dirty="0" err="1"/>
              <a:t>dosen</a:t>
            </a:r>
            <a:r>
              <a:rPr lang="en-US" sz="2000" b="1" dirty="0"/>
              <a:t>, </a:t>
            </a:r>
            <a:r>
              <a:rPr lang="en-US" sz="2000" b="1" dirty="0" err="1"/>
              <a:t>seperti</a:t>
            </a:r>
            <a:r>
              <a:rPr lang="en-US" sz="2000" b="1" dirty="0"/>
              <a:t> </a:t>
            </a:r>
            <a:r>
              <a:rPr lang="en-US" sz="2000" b="1" dirty="0" err="1"/>
              <a:t>Tugas</a:t>
            </a:r>
            <a:r>
              <a:rPr lang="en-US" sz="2000" b="1" dirty="0"/>
              <a:t> </a:t>
            </a:r>
            <a:r>
              <a:rPr lang="en-US" sz="2000" b="1" dirty="0" err="1"/>
              <a:t>Akhir</a:t>
            </a:r>
            <a:r>
              <a:rPr lang="en-US" sz="2000" b="1" dirty="0"/>
              <a:t>, </a:t>
            </a:r>
            <a:r>
              <a:rPr lang="en-US" sz="2000" b="1" dirty="0" err="1"/>
              <a:t>Perancangan</a:t>
            </a:r>
            <a:r>
              <a:rPr lang="en-US" sz="2000" b="1" dirty="0"/>
              <a:t>, </a:t>
            </a:r>
            <a:r>
              <a:rPr lang="en-US" sz="2000" b="1" dirty="0" err="1"/>
              <a:t>atau</a:t>
            </a:r>
            <a:r>
              <a:rPr lang="en-US" sz="2000" b="1" dirty="0"/>
              <a:t> </a:t>
            </a:r>
            <a:r>
              <a:rPr lang="en-US" sz="2000" b="1" dirty="0" err="1"/>
              <a:t>kegiatan</a:t>
            </a:r>
            <a:r>
              <a:rPr lang="en-US" sz="2000" b="1" dirty="0"/>
              <a:t> lain yang </a:t>
            </a:r>
            <a:r>
              <a:rPr lang="en-US" sz="2000" b="1" dirty="0" err="1"/>
              <a:t>relevan</a:t>
            </a:r>
            <a:r>
              <a:rPr lang="en-US" sz="2000" b="1" dirty="0"/>
              <a:t>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842572"/>
              </p:ext>
            </p:extLst>
          </p:nvPr>
        </p:nvGraphicFramePr>
        <p:xfrm>
          <a:off x="322579" y="1767745"/>
          <a:ext cx="8573771" cy="3361182"/>
        </p:xfrm>
        <a:graphic>
          <a:graphicData uri="http://schemas.openxmlformats.org/drawingml/2006/table">
            <a:tbl>
              <a:tblPr firstRow="1" firstCol="1" bandRow="1"/>
              <a:tblGrid>
                <a:gridCol w="716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4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5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71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77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1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331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Dosen 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Tema Penelitian sesuai Roadmap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Mahasiswa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Judul Kegiatan 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6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…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93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Pentagon 4"/>
          <p:cNvSpPr/>
          <p:nvPr/>
        </p:nvSpPr>
        <p:spPr>
          <a:xfrm>
            <a:off x="0" y="125307"/>
            <a:ext cx="35052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Penelitian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0068001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850900"/>
            <a:ext cx="8705850" cy="1714500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6.b) </a:t>
            </a:r>
            <a:r>
              <a:rPr lang="en-US" sz="2400" b="1" dirty="0" err="1">
                <a:latin typeface="+mn-lt"/>
              </a:rPr>
              <a:t>Penelitian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Mahasiswa</a:t>
            </a:r>
            <a:r>
              <a:rPr lang="en-US" sz="2400" b="1" dirty="0">
                <a:latin typeface="+mn-lt"/>
              </a:rPr>
              <a:t> Program Magister/Magister </a:t>
            </a:r>
            <a:r>
              <a:rPr lang="en-US" sz="2400" b="1" dirty="0" err="1">
                <a:latin typeface="+mn-lt"/>
              </a:rPr>
              <a:t>Terapan</a:t>
            </a:r>
            <a:r>
              <a:rPr lang="en-US" sz="2400" b="1" dirty="0">
                <a:latin typeface="+mn-lt"/>
              </a:rPr>
              <a:t>/ </a:t>
            </a:r>
            <a:r>
              <a:rPr lang="en-US" sz="2400" b="1" dirty="0" err="1">
                <a:latin typeface="+mn-lt"/>
              </a:rPr>
              <a:t>Doktor</a:t>
            </a:r>
            <a:r>
              <a:rPr lang="en-US" sz="2400" b="1" dirty="0">
                <a:latin typeface="+mn-lt"/>
              </a:rPr>
              <a:t>/ </a:t>
            </a:r>
            <a:r>
              <a:rPr lang="en-US" sz="2400" b="1" dirty="0" err="1">
                <a:latin typeface="+mn-lt"/>
              </a:rPr>
              <a:t>Doktor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Terapan</a:t>
            </a:r>
            <a:br>
              <a:rPr lang="en-US" sz="2400" b="1" dirty="0">
                <a:latin typeface="+mn-lt"/>
              </a:rPr>
            </a:br>
            <a:br>
              <a:rPr lang="en-US" sz="2400" b="1" dirty="0">
                <a:latin typeface="+mn-lt"/>
              </a:rPr>
            </a:br>
            <a:r>
              <a:rPr lang="en-US" sz="2000" b="1" dirty="0" err="1">
                <a:latin typeface="+mn-lt"/>
              </a:rPr>
              <a:t>Tuliskan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kegiatan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penelitian</a:t>
            </a:r>
            <a:r>
              <a:rPr lang="en-US" sz="2000" b="1" dirty="0">
                <a:latin typeface="+mn-lt"/>
              </a:rPr>
              <a:t> DTPS yang </a:t>
            </a:r>
            <a:r>
              <a:rPr lang="en-US" sz="2000" b="1" dirty="0" err="1">
                <a:latin typeface="+mn-lt"/>
              </a:rPr>
              <a:t>melibatkan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mahasiswa</a:t>
            </a:r>
            <a:r>
              <a:rPr lang="en-US" sz="2000" b="1" dirty="0">
                <a:latin typeface="+mn-lt"/>
              </a:rPr>
              <a:t> pada TS-2 </a:t>
            </a:r>
            <a:r>
              <a:rPr lang="en-US" sz="2000" b="1" dirty="0" err="1">
                <a:latin typeface="+mn-lt"/>
              </a:rPr>
              <a:t>sampai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dengan</a:t>
            </a:r>
            <a:r>
              <a:rPr lang="en-US" sz="2000" b="1" dirty="0">
                <a:latin typeface="+mn-lt"/>
              </a:rPr>
              <a:t> TS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1" y="5757671"/>
            <a:ext cx="87058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Keterangan</a:t>
            </a:r>
            <a:r>
              <a:rPr lang="en-US" sz="2000" b="1" dirty="0"/>
              <a:t>:</a:t>
            </a:r>
          </a:p>
          <a:p>
            <a:r>
              <a:rPr lang="en-US" sz="2000" b="1" baseline="30000" dirty="0"/>
              <a:t>1)</a:t>
            </a:r>
            <a:r>
              <a:rPr lang="en-US" sz="2000" b="1" dirty="0"/>
              <a:t> </a:t>
            </a:r>
            <a:r>
              <a:rPr lang="en-US" sz="2000" b="1" dirty="0" err="1"/>
              <a:t>Tesis</a:t>
            </a:r>
            <a:r>
              <a:rPr lang="en-US" sz="2000" b="1" dirty="0"/>
              <a:t>/</a:t>
            </a:r>
            <a:r>
              <a:rPr lang="en-US" sz="2000" b="1" dirty="0" err="1"/>
              <a:t>Disertasi</a:t>
            </a:r>
            <a:r>
              <a:rPr lang="en-US" sz="2000" b="1" dirty="0"/>
              <a:t> </a:t>
            </a:r>
            <a:r>
              <a:rPr lang="en-US" sz="2000" b="1" dirty="0" err="1"/>
              <a:t>mahasiswa</a:t>
            </a:r>
            <a:r>
              <a:rPr lang="en-US" sz="2000" b="1" dirty="0"/>
              <a:t> yang </a:t>
            </a:r>
            <a:r>
              <a:rPr lang="en-US" sz="2000" b="1" dirty="0" err="1"/>
              <a:t>merupakan</a:t>
            </a:r>
            <a:r>
              <a:rPr lang="en-US" sz="2000" b="1" dirty="0"/>
              <a:t> </a:t>
            </a:r>
            <a:r>
              <a:rPr lang="en-US" sz="2000" b="1" dirty="0" err="1"/>
              <a:t>bagian</a:t>
            </a:r>
            <a:r>
              <a:rPr lang="en-US" sz="2000" b="1" dirty="0"/>
              <a:t> </a:t>
            </a:r>
            <a:r>
              <a:rPr lang="en-US" sz="2000" b="1" dirty="0" err="1"/>
              <a:t>dari</a:t>
            </a:r>
            <a:r>
              <a:rPr lang="en-US" sz="2000" b="1" dirty="0"/>
              <a:t> agenda </a:t>
            </a:r>
            <a:r>
              <a:rPr lang="en-US" sz="2000" b="1" dirty="0" err="1"/>
              <a:t>penelitian</a:t>
            </a:r>
            <a:r>
              <a:rPr lang="en-US" sz="2000" b="1" dirty="0"/>
              <a:t> </a:t>
            </a:r>
            <a:r>
              <a:rPr lang="en-US" sz="2000" b="1" dirty="0" err="1"/>
              <a:t>dosen</a:t>
            </a:r>
            <a:r>
              <a:rPr lang="en-US" sz="2000" b="1" dirty="0"/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167990"/>
              </p:ext>
            </p:extLst>
          </p:nvPr>
        </p:nvGraphicFramePr>
        <p:xfrm>
          <a:off x="284479" y="2701195"/>
          <a:ext cx="8611872" cy="2780430"/>
        </p:xfrm>
        <a:graphic>
          <a:graphicData uri="http://schemas.openxmlformats.org/drawingml/2006/table">
            <a:tbl>
              <a:tblPr firstRow="1" firstCol="1" bandRow="1"/>
              <a:tblGrid>
                <a:gridCol w="719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2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54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52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67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745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Dosen 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Tema Penelitian sesuai Roadmap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Judul Tesis/ Disertasi </a:t>
                      </a:r>
                      <a:r>
                        <a:rPr lang="en-US" sz="1600" b="1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9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…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27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entagon 6"/>
          <p:cNvSpPr/>
          <p:nvPr/>
        </p:nvSpPr>
        <p:spPr>
          <a:xfrm>
            <a:off x="0" y="125307"/>
            <a:ext cx="35052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Penelitian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6505651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245380" y="2961934"/>
            <a:ext cx="4394643" cy="102649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2800" b="1">
                <a:solidFill>
                  <a:srgbClr val="FFFF00"/>
                </a:solidFill>
              </a:rPr>
              <a:t>Pengabdian kepada Masyarakat</a:t>
            </a:r>
            <a:endParaRPr lang="en-US" sz="2800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3504373" y="3253313"/>
            <a:ext cx="453158" cy="46013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1603532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901" y="888452"/>
            <a:ext cx="8705850" cy="1359447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7.a. </a:t>
            </a:r>
            <a:r>
              <a:rPr lang="en-US" sz="2400" b="1" dirty="0" err="1">
                <a:latin typeface="+mn-lt"/>
              </a:rPr>
              <a:t>PkM</a:t>
            </a:r>
            <a:r>
              <a:rPr lang="en-US" sz="2400" b="1" dirty="0">
                <a:latin typeface="+mn-lt"/>
              </a:rPr>
              <a:t> DTPS yang </a:t>
            </a:r>
            <a:r>
              <a:rPr lang="en-US" sz="2400" b="1" dirty="0" err="1">
                <a:latin typeface="+mn-lt"/>
              </a:rPr>
              <a:t>melibatkan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Mahasiswa</a:t>
            </a:r>
            <a:br>
              <a:rPr lang="en-US" sz="2400" b="1" dirty="0">
                <a:latin typeface="+mn-lt"/>
              </a:rPr>
            </a:br>
            <a:br>
              <a:rPr lang="en-US" sz="2400" b="1" dirty="0">
                <a:latin typeface="+mn-lt"/>
              </a:rPr>
            </a:br>
            <a:r>
              <a:rPr lang="en-US" sz="2000" b="1" dirty="0" err="1">
                <a:latin typeface="+mn-lt"/>
              </a:rPr>
              <a:t>Tuliskan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kegiatan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PkM</a:t>
            </a:r>
            <a:r>
              <a:rPr lang="en-US" sz="2000" b="1" dirty="0">
                <a:latin typeface="+mn-lt"/>
              </a:rPr>
              <a:t> DTPS yang </a:t>
            </a:r>
            <a:r>
              <a:rPr lang="en-US" sz="2000" b="1" dirty="0" err="1">
                <a:latin typeface="+mn-lt"/>
              </a:rPr>
              <a:t>melibatkan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mahasiswa</a:t>
            </a:r>
            <a:r>
              <a:rPr lang="en-US" sz="2000" b="1" dirty="0">
                <a:latin typeface="+mn-lt"/>
              </a:rPr>
              <a:t> pada TS-2 </a:t>
            </a:r>
            <a:r>
              <a:rPr lang="en-US" sz="2000" b="1" dirty="0" err="1">
                <a:latin typeface="+mn-lt"/>
              </a:rPr>
              <a:t>sampai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dengan</a:t>
            </a:r>
            <a:r>
              <a:rPr lang="en-US" sz="2000" b="1" dirty="0">
                <a:latin typeface="+mn-lt"/>
              </a:rPr>
              <a:t> 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1" y="5820513"/>
            <a:ext cx="8705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Keterangan</a:t>
            </a:r>
            <a:r>
              <a:rPr lang="en-US" sz="2000" b="1" dirty="0"/>
              <a:t>:</a:t>
            </a:r>
          </a:p>
          <a:p>
            <a:r>
              <a:rPr lang="en-US" sz="2000" b="1" baseline="30000" dirty="0"/>
              <a:t>1)</a:t>
            </a:r>
            <a:r>
              <a:rPr lang="en-US" sz="2000" b="1" dirty="0"/>
              <a:t> </a:t>
            </a:r>
            <a:r>
              <a:rPr lang="en-US" sz="2000" b="1" dirty="0" err="1"/>
              <a:t>Kegiatan</a:t>
            </a:r>
            <a:r>
              <a:rPr lang="en-US" sz="2000" b="1" dirty="0"/>
              <a:t> </a:t>
            </a:r>
            <a:r>
              <a:rPr lang="en-US" sz="2000" b="1" dirty="0" err="1"/>
              <a:t>PkM</a:t>
            </a:r>
            <a:r>
              <a:rPr lang="en-US" sz="2000" b="1" dirty="0"/>
              <a:t> </a:t>
            </a:r>
            <a:r>
              <a:rPr lang="en-US" sz="2000" b="1" dirty="0" err="1"/>
              <a:t>dosen</a:t>
            </a:r>
            <a:r>
              <a:rPr lang="en-US" sz="2000" b="1" dirty="0"/>
              <a:t> yang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pelaksanaannya</a:t>
            </a:r>
            <a:r>
              <a:rPr lang="en-US" sz="2000" b="1" dirty="0"/>
              <a:t> </a:t>
            </a:r>
            <a:r>
              <a:rPr lang="en-US" sz="2000" b="1" dirty="0" err="1"/>
              <a:t>melibatkan</a:t>
            </a:r>
            <a:r>
              <a:rPr lang="en-US" sz="2000" b="1" dirty="0"/>
              <a:t> </a:t>
            </a:r>
            <a:r>
              <a:rPr lang="en-US" sz="2000" b="1" dirty="0" err="1"/>
              <a:t>mahasiswa</a:t>
            </a:r>
            <a:r>
              <a:rPr lang="en-US" sz="2000" b="1" dirty="0"/>
              <a:t> (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termasuk</a:t>
            </a:r>
            <a:r>
              <a:rPr lang="en-US" sz="2000" b="1" dirty="0"/>
              <a:t> </a:t>
            </a:r>
            <a:r>
              <a:rPr lang="en-US" sz="2000" b="1" dirty="0" err="1"/>
              <a:t>kegiatan</a:t>
            </a:r>
            <a:r>
              <a:rPr lang="en-US" sz="2000" b="1" dirty="0"/>
              <a:t> KKN </a:t>
            </a:r>
            <a:r>
              <a:rPr lang="en-US" sz="2000" b="1" dirty="0" err="1"/>
              <a:t>atau</a:t>
            </a:r>
            <a:r>
              <a:rPr lang="en-US" sz="2000" b="1" dirty="0"/>
              <a:t> </a:t>
            </a:r>
            <a:r>
              <a:rPr lang="en-US" sz="2000" b="1" dirty="0" err="1"/>
              <a:t>kegiatan</a:t>
            </a:r>
            <a:r>
              <a:rPr lang="en-US" sz="2000" b="1" dirty="0"/>
              <a:t> </a:t>
            </a:r>
            <a:r>
              <a:rPr lang="en-US" sz="2000" b="1" dirty="0" err="1"/>
              <a:t>lainnya</a:t>
            </a:r>
            <a:r>
              <a:rPr lang="en-US" sz="2000" b="1" dirty="0"/>
              <a:t> yang </a:t>
            </a:r>
            <a:r>
              <a:rPr lang="en-US" sz="2000" b="1" dirty="0" err="1"/>
              <a:t>merupakan</a:t>
            </a:r>
            <a:r>
              <a:rPr lang="en-US" sz="2000" b="1" dirty="0"/>
              <a:t> </a:t>
            </a:r>
            <a:r>
              <a:rPr lang="en-US" sz="2000" b="1" dirty="0" err="1"/>
              <a:t>bagian</a:t>
            </a:r>
            <a:r>
              <a:rPr lang="en-US" sz="2000" b="1" dirty="0"/>
              <a:t> </a:t>
            </a:r>
            <a:r>
              <a:rPr lang="en-US" sz="2000" b="1" dirty="0" err="1"/>
              <a:t>dari</a:t>
            </a:r>
            <a:r>
              <a:rPr lang="en-US" sz="2000" b="1" dirty="0"/>
              <a:t> </a:t>
            </a:r>
            <a:r>
              <a:rPr lang="en-US" sz="2000" b="1" dirty="0" err="1"/>
              <a:t>kegiatan</a:t>
            </a:r>
            <a:r>
              <a:rPr lang="en-US" sz="2000" b="1" dirty="0"/>
              <a:t> </a:t>
            </a:r>
            <a:r>
              <a:rPr lang="en-US" sz="2000" b="1" dirty="0" err="1"/>
              <a:t>kurikuler</a:t>
            </a:r>
            <a:r>
              <a:rPr lang="en-US" sz="2000" b="1" dirty="0"/>
              <a:t>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718226"/>
              </p:ext>
            </p:extLst>
          </p:nvPr>
        </p:nvGraphicFramePr>
        <p:xfrm>
          <a:off x="370205" y="2417350"/>
          <a:ext cx="8526145" cy="3238667"/>
        </p:xfrm>
        <a:graphic>
          <a:graphicData uri="http://schemas.openxmlformats.org/drawingml/2006/table">
            <a:tbl>
              <a:tblPr firstRow="1" firstCol="1" bandRow="1"/>
              <a:tblGrid>
                <a:gridCol w="712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4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76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6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8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56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426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Dosen 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Tema PkM sesuai Roadmap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Judul Kegiatan 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1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…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21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entagon 6"/>
          <p:cNvSpPr/>
          <p:nvPr/>
        </p:nvSpPr>
        <p:spPr>
          <a:xfrm>
            <a:off x="0" y="49107"/>
            <a:ext cx="54673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 dirty="0" err="1"/>
              <a:t>Pengabdian</a:t>
            </a:r>
            <a:r>
              <a:rPr lang="en-US" sz="2400" b="1" dirty="0"/>
              <a:t> </a:t>
            </a:r>
            <a:r>
              <a:rPr lang="en-US" sz="2400" b="1" dirty="0" err="1"/>
              <a:t>kepada</a:t>
            </a:r>
            <a:r>
              <a:rPr lang="en-US" sz="2400" b="1" dirty="0"/>
              <a:t> </a:t>
            </a:r>
            <a:r>
              <a:rPr lang="en-US" sz="2400" b="1" dirty="0" err="1"/>
              <a:t>Masyarakat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332977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244978" y="3007877"/>
            <a:ext cx="4394643" cy="9926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>
                <a:solidFill>
                  <a:srgbClr val="FFFF00"/>
                </a:solidFill>
              </a:rPr>
              <a:t>Luaran dan Capaian Tridharma</a:t>
            </a:r>
            <a:endParaRPr lang="en-US" sz="2800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3513898" y="3287113"/>
            <a:ext cx="453158" cy="46013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1005157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1123372"/>
            <a:ext cx="8705850" cy="1911928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8.a. IPK </a:t>
            </a:r>
            <a:r>
              <a:rPr lang="en-US" sz="2400" b="1" dirty="0" err="1">
                <a:latin typeface="+mn-lt"/>
              </a:rPr>
              <a:t>Lulusan</a:t>
            </a:r>
            <a:br>
              <a:rPr lang="en-US" sz="2400" b="1" dirty="0">
                <a:latin typeface="+mn-lt"/>
              </a:rPr>
            </a:br>
            <a:br>
              <a:rPr lang="en-US" sz="2400" b="1" dirty="0">
                <a:latin typeface="+mn-lt"/>
              </a:rPr>
            </a:br>
            <a:r>
              <a:rPr lang="id-ID" sz="2400" b="1" dirty="0">
                <a:latin typeface="+mn-lt"/>
              </a:rPr>
              <a:t>Tuliskan </a:t>
            </a:r>
            <a:r>
              <a:rPr lang="en-US" sz="2400" b="1" dirty="0">
                <a:latin typeface="+mn-lt"/>
              </a:rPr>
              <a:t>data </a:t>
            </a:r>
            <a:r>
              <a:rPr lang="id-ID" sz="2400" b="1" dirty="0">
                <a:latin typeface="+mn-lt"/>
              </a:rPr>
              <a:t>Indeks Prestasi Kumulatif (IPK) lulusan dalam 3 tahun terakhir</a:t>
            </a:r>
            <a:r>
              <a:rPr lang="en-US" sz="2400" b="1" dirty="0">
                <a:latin typeface="+mn-lt"/>
              </a:rPr>
              <a:t>. </a:t>
            </a:r>
            <a:r>
              <a:rPr lang="id-ID" sz="2400" b="1" dirty="0">
                <a:latin typeface="+mn-lt"/>
              </a:rPr>
              <a:t>Data dilengkapi dengan jumlah lulusan </a:t>
            </a:r>
            <a:r>
              <a:rPr lang="en-US" sz="2400" b="1" dirty="0" err="1">
                <a:latin typeface="+mn-lt"/>
              </a:rPr>
              <a:t>pada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setiap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tahun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kelulusan</a:t>
            </a:r>
            <a:r>
              <a:rPr lang="id-ID" sz="2400" b="1" dirty="0">
                <a:latin typeface="+mn-lt"/>
              </a:rPr>
              <a:t>.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4314825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Capaian Pembelajaran</a:t>
            </a:r>
            <a:endParaRPr lang="en-US" sz="24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922581"/>
              </p:ext>
            </p:extLst>
          </p:nvPr>
        </p:nvGraphicFramePr>
        <p:xfrm>
          <a:off x="190501" y="3171010"/>
          <a:ext cx="8610600" cy="2905939"/>
        </p:xfrm>
        <a:graphic>
          <a:graphicData uri="http://schemas.openxmlformats.org/drawingml/2006/table">
            <a:tbl>
              <a:tblPr firstRow="1" firstCol="1" bandRow="1"/>
              <a:tblGrid>
                <a:gridCol w="1717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7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34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42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63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 Lulus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Lulusan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Indeks Prestasi Kumulatif (IPK) 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3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Min.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Rata-rata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Maks.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1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0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0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0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7241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1123370"/>
            <a:ext cx="8705850" cy="2000829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8</a:t>
            </a:r>
            <a:r>
              <a:rPr lang="id-ID" sz="2400" b="1" dirty="0">
                <a:latin typeface="+mn-lt"/>
              </a:rPr>
              <a:t>.b.</a:t>
            </a:r>
            <a:r>
              <a:rPr lang="en-US" sz="2400" b="1" dirty="0">
                <a:latin typeface="+mn-lt"/>
              </a:rPr>
              <a:t>1</a:t>
            </a:r>
            <a:r>
              <a:rPr lang="id-ID" sz="2400" b="1" dirty="0">
                <a:latin typeface="+mn-lt"/>
              </a:rPr>
              <a:t> Prestasi Akademik</a:t>
            </a:r>
            <a:br>
              <a:rPr lang="en-US" sz="2400" b="1" dirty="0">
                <a:latin typeface="+mn-lt"/>
              </a:rPr>
            </a:br>
            <a:br>
              <a:rPr lang="en-US" sz="2400" b="1" dirty="0">
                <a:latin typeface="+mn-lt"/>
              </a:rPr>
            </a:br>
            <a:r>
              <a:rPr lang="id-ID" sz="2000" b="1" dirty="0">
                <a:latin typeface="+mn-lt"/>
              </a:rPr>
              <a:t>Tuliskan prestasi akademik yang dicapai mahasiswa dalam 5 tahun terakhir</a:t>
            </a:r>
            <a:r>
              <a:rPr lang="en-US" sz="2000" b="1" dirty="0">
                <a:latin typeface="+mn-lt"/>
              </a:rPr>
              <a:t>. </a:t>
            </a:r>
            <a:br>
              <a:rPr lang="id-ID" sz="2000" b="1" dirty="0">
                <a:latin typeface="+mn-lt"/>
              </a:rPr>
            </a:br>
            <a:r>
              <a:rPr lang="id-ID" sz="2000" b="1" dirty="0">
                <a:latin typeface="+mn-lt"/>
              </a:rPr>
              <a:t>Data dilengkapi dengan keterangan kegiatan prestasi yang diikuti (nama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kegiatan</a:t>
            </a:r>
            <a:r>
              <a:rPr lang="id-ID" sz="2000" b="1" dirty="0">
                <a:latin typeface="+mn-lt"/>
              </a:rPr>
              <a:t>, waktu</a:t>
            </a:r>
            <a:r>
              <a:rPr lang="en-US" sz="2000" b="1" dirty="0">
                <a:latin typeface="+mn-lt"/>
              </a:rPr>
              <a:t>, </a:t>
            </a:r>
            <a:r>
              <a:rPr lang="id-ID" sz="2000" b="1" dirty="0">
                <a:latin typeface="+mn-lt"/>
              </a:rPr>
              <a:t>tingkat</a:t>
            </a:r>
            <a:r>
              <a:rPr lang="en-US" sz="2000" b="1" dirty="0">
                <a:latin typeface="+mn-lt"/>
              </a:rPr>
              <a:t>, </a:t>
            </a:r>
            <a:r>
              <a:rPr lang="en-US" sz="2000" b="1" dirty="0" err="1">
                <a:latin typeface="+mn-lt"/>
              </a:rPr>
              <a:t>dan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prestasi</a:t>
            </a:r>
            <a:r>
              <a:rPr lang="en-US" sz="2000" b="1" dirty="0">
                <a:latin typeface="+mn-lt"/>
              </a:rPr>
              <a:t> yang </a:t>
            </a:r>
            <a:r>
              <a:rPr lang="en-US" sz="2000" b="1" dirty="0" err="1">
                <a:latin typeface="+mn-lt"/>
              </a:rPr>
              <a:t>dicapai</a:t>
            </a:r>
            <a:r>
              <a:rPr lang="id-ID" sz="2000" b="1" dirty="0">
                <a:latin typeface="+mn-lt"/>
              </a:rPr>
              <a:t>).</a:t>
            </a:r>
            <a:endParaRPr lang="en-US" sz="20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1625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id-ID" sz="2400" b="1"/>
              <a:t>Prestasi Akademik Mahasiswa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0D8F91-1F47-4FAE-B69E-3E4978204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9" y="3016885"/>
            <a:ext cx="9052901" cy="371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630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1123370"/>
            <a:ext cx="8705850" cy="2000829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8</a:t>
            </a:r>
            <a:r>
              <a:rPr lang="id-ID" sz="2400" b="1" dirty="0">
                <a:latin typeface="+mn-lt"/>
              </a:rPr>
              <a:t>.b.</a:t>
            </a:r>
            <a:r>
              <a:rPr lang="en-US" sz="2400" b="1" dirty="0">
                <a:latin typeface="+mn-lt"/>
              </a:rPr>
              <a:t>2</a:t>
            </a:r>
            <a:r>
              <a:rPr lang="id-ID" sz="2400" b="1" dirty="0">
                <a:latin typeface="+mn-lt"/>
              </a:rPr>
              <a:t> Prestasi </a:t>
            </a:r>
            <a:r>
              <a:rPr lang="en-US" sz="2400" b="1" dirty="0">
                <a:latin typeface="+mn-lt"/>
              </a:rPr>
              <a:t>Non </a:t>
            </a:r>
            <a:r>
              <a:rPr lang="id-ID" sz="2400" b="1" dirty="0">
                <a:latin typeface="+mn-lt"/>
              </a:rPr>
              <a:t>Akademik</a:t>
            </a:r>
            <a:br>
              <a:rPr lang="en-US" sz="2400" b="1" dirty="0">
                <a:latin typeface="+mn-lt"/>
              </a:rPr>
            </a:br>
            <a:br>
              <a:rPr lang="en-US" sz="2400" b="1" dirty="0">
                <a:latin typeface="+mn-lt"/>
              </a:rPr>
            </a:br>
            <a:r>
              <a:rPr lang="id-ID" sz="2000" b="1" dirty="0">
                <a:latin typeface="+mn-lt"/>
              </a:rPr>
              <a:t>Tuliskan prestasi akademik yang dicapai mahasiswa dalam 5 tahun terakhir</a:t>
            </a:r>
            <a:r>
              <a:rPr lang="en-US" sz="2000" b="1" dirty="0">
                <a:latin typeface="+mn-lt"/>
              </a:rPr>
              <a:t>. </a:t>
            </a:r>
            <a:br>
              <a:rPr lang="id-ID" sz="2000" b="1" dirty="0">
                <a:latin typeface="+mn-lt"/>
              </a:rPr>
            </a:br>
            <a:r>
              <a:rPr lang="id-ID" sz="2000" b="1" dirty="0">
                <a:latin typeface="+mn-lt"/>
              </a:rPr>
              <a:t>Data dilengkapi dengan keterangan kegiatan prestasi yang diikuti (nama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kegiatan</a:t>
            </a:r>
            <a:r>
              <a:rPr lang="id-ID" sz="2000" b="1" dirty="0">
                <a:latin typeface="+mn-lt"/>
              </a:rPr>
              <a:t>, waktu</a:t>
            </a:r>
            <a:r>
              <a:rPr lang="en-US" sz="2000" b="1" dirty="0">
                <a:latin typeface="+mn-lt"/>
              </a:rPr>
              <a:t>, </a:t>
            </a:r>
            <a:r>
              <a:rPr lang="id-ID" sz="2000" b="1" dirty="0">
                <a:latin typeface="+mn-lt"/>
              </a:rPr>
              <a:t>tingkat</a:t>
            </a:r>
            <a:r>
              <a:rPr lang="en-US" sz="2000" b="1" dirty="0">
                <a:latin typeface="+mn-lt"/>
              </a:rPr>
              <a:t>, </a:t>
            </a:r>
            <a:r>
              <a:rPr lang="en-US" sz="2000" b="1" dirty="0" err="1">
                <a:latin typeface="+mn-lt"/>
              </a:rPr>
              <a:t>dan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prestasi</a:t>
            </a:r>
            <a:r>
              <a:rPr lang="en-US" sz="2000" b="1" dirty="0">
                <a:latin typeface="+mn-lt"/>
              </a:rPr>
              <a:t> yang </a:t>
            </a:r>
            <a:r>
              <a:rPr lang="en-US" sz="2000" b="1" dirty="0" err="1">
                <a:latin typeface="+mn-lt"/>
              </a:rPr>
              <a:t>dicapai</a:t>
            </a:r>
            <a:r>
              <a:rPr lang="id-ID" sz="2000" b="1" dirty="0">
                <a:latin typeface="+mn-lt"/>
              </a:rPr>
              <a:t>).</a:t>
            </a:r>
            <a:endParaRPr lang="en-US" sz="20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1625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id-ID" sz="2400" b="1" dirty="0"/>
              <a:t>Prestasi </a:t>
            </a:r>
            <a:r>
              <a:rPr lang="en-US" sz="2400" b="1" dirty="0"/>
              <a:t>Non </a:t>
            </a:r>
            <a:r>
              <a:rPr lang="id-ID" sz="2400" b="1" dirty="0"/>
              <a:t>Akademik Mahasiswa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0D8F91-1F47-4FAE-B69E-3E4978204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9" y="3016885"/>
            <a:ext cx="9052901" cy="371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13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1" y="930609"/>
            <a:ext cx="8705850" cy="823914"/>
          </a:xfrm>
        </p:spPr>
        <p:txBody>
          <a:bodyPr>
            <a:noAutofit/>
          </a:bodyPr>
          <a:lstStyle/>
          <a:p>
            <a:r>
              <a:rPr lang="en-US" sz="2800" b="1" dirty="0" err="1"/>
              <a:t>Tabel</a:t>
            </a:r>
            <a:r>
              <a:rPr lang="en-US" sz="2800" b="1" dirty="0"/>
              <a:t> 8.c.1) Masa </a:t>
            </a:r>
            <a:r>
              <a:rPr lang="en-US" sz="2800" b="1" dirty="0" err="1"/>
              <a:t>Studi</a:t>
            </a:r>
            <a:r>
              <a:rPr lang="en-US" sz="2800" b="1" dirty="0"/>
              <a:t> </a:t>
            </a:r>
            <a:r>
              <a:rPr lang="en-US" sz="2800" b="1" dirty="0" err="1"/>
              <a:t>Lulusan</a:t>
            </a:r>
            <a:r>
              <a:rPr lang="en-US" sz="2800" b="1" dirty="0"/>
              <a:t> Program Diploma </a:t>
            </a:r>
            <a:r>
              <a:rPr lang="en-US" sz="2800" b="1" dirty="0" err="1"/>
              <a:t>Tiga</a:t>
            </a:r>
            <a:endParaRPr lang="en-US" sz="2800" b="1" dirty="0"/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962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Efektivitas dan Produktivitas Pendidikan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42374C-8710-47A6-B2E3-D9ED46161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2383"/>
            <a:ext cx="9118927" cy="298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70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1" y="904296"/>
            <a:ext cx="8705850" cy="82391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8.c.2) Masa </a:t>
            </a:r>
            <a:r>
              <a:rPr lang="en-US" sz="2400" b="1" dirty="0" err="1">
                <a:latin typeface="+mn-lt"/>
              </a:rPr>
              <a:t>Studi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Lulusan</a:t>
            </a:r>
            <a:r>
              <a:rPr lang="en-US" sz="2400" b="1" dirty="0">
                <a:latin typeface="+mn-lt"/>
              </a:rPr>
              <a:t> Program </a:t>
            </a:r>
            <a:r>
              <a:rPr lang="en-US" sz="2400" b="1" dirty="0" err="1">
                <a:latin typeface="+mn-lt"/>
              </a:rPr>
              <a:t>Sarjana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Sarjana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Terapan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962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Efektivitas dan Produktivitas Pendidikan</a:t>
            </a:r>
            <a:endParaRPr lang="en-US" sz="2400"/>
          </a:p>
        </p:txBody>
      </p:sp>
      <p:sp>
        <p:nvSpPr>
          <p:cNvPr id="5" name="TextBox 4"/>
          <p:cNvSpPr txBox="1"/>
          <p:nvPr/>
        </p:nvSpPr>
        <p:spPr>
          <a:xfrm>
            <a:off x="203201" y="4791075"/>
            <a:ext cx="6725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*) </a:t>
            </a:r>
            <a:r>
              <a:rPr lang="en-US" sz="2400" b="1" dirty="0" err="1"/>
              <a:t>karena</a:t>
            </a:r>
            <a:r>
              <a:rPr lang="en-US" sz="2400" b="1" dirty="0"/>
              <a:t> </a:t>
            </a:r>
            <a:r>
              <a:rPr lang="en-US" sz="2400" b="1" dirty="0" err="1"/>
              <a:t>ada</a:t>
            </a:r>
            <a:r>
              <a:rPr lang="en-US" sz="2400" b="1" dirty="0"/>
              <a:t> </a:t>
            </a:r>
            <a:r>
              <a:rPr lang="en-US" sz="2400" b="1" dirty="0" err="1"/>
              <a:t>prestasi</a:t>
            </a:r>
            <a:r>
              <a:rPr lang="en-US" sz="2400" b="1" dirty="0"/>
              <a:t> yang </a:t>
            </a:r>
            <a:r>
              <a:rPr lang="en-US" sz="2400" b="1" dirty="0" err="1"/>
              <a:t>dikonversi</a:t>
            </a:r>
            <a:r>
              <a:rPr lang="en-US" sz="2400" b="1" dirty="0"/>
              <a:t> </a:t>
            </a:r>
            <a:r>
              <a:rPr lang="en-US" sz="2400" b="1" dirty="0" err="1"/>
              <a:t>ke</a:t>
            </a:r>
            <a:r>
              <a:rPr lang="en-US" sz="2400" b="1" dirty="0"/>
              <a:t> </a:t>
            </a:r>
            <a:r>
              <a:rPr lang="en-US" sz="2400" b="1" dirty="0" err="1"/>
              <a:t>dalam</a:t>
            </a:r>
            <a:r>
              <a:rPr lang="en-US" sz="2400" b="1" dirty="0"/>
              <a:t> </a:t>
            </a:r>
            <a:r>
              <a:rPr lang="en-US" sz="2400" b="1" dirty="0" err="1"/>
              <a:t>sks</a:t>
            </a:r>
            <a:endParaRPr lang="en-US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142275-BAD7-41AE-9185-7765705F8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4659"/>
            <a:ext cx="9189099" cy="224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7050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1" y="930609"/>
            <a:ext cx="8705850" cy="82391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8.c.3) Masa </a:t>
            </a:r>
            <a:r>
              <a:rPr lang="en-US" sz="2400" b="1" dirty="0" err="1">
                <a:latin typeface="+mn-lt"/>
              </a:rPr>
              <a:t>Studi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Lulusan</a:t>
            </a:r>
            <a:r>
              <a:rPr lang="en-US" sz="2400" b="1" dirty="0">
                <a:latin typeface="+mn-lt"/>
              </a:rPr>
              <a:t> Program Magister/Magister </a:t>
            </a:r>
            <a:r>
              <a:rPr lang="en-US" sz="2400" b="1" dirty="0" err="1">
                <a:latin typeface="+mn-lt"/>
              </a:rPr>
              <a:t>Terapan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962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Efektivitas dan Produktivitas Pendidikan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7D833A-B6D9-4D89-9A0D-3880112C3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33" y="1985960"/>
            <a:ext cx="9131846" cy="248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2997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930609"/>
            <a:ext cx="8705850" cy="823914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8</a:t>
            </a:r>
            <a:r>
              <a:rPr lang="id-ID" sz="2400" b="1" dirty="0">
                <a:latin typeface="+mn-lt"/>
              </a:rPr>
              <a:t>.</a:t>
            </a:r>
            <a:r>
              <a:rPr lang="en-US" sz="2400" b="1" dirty="0">
                <a:latin typeface="+mn-lt"/>
              </a:rPr>
              <a:t>c</a:t>
            </a:r>
            <a:r>
              <a:rPr lang="id-ID" sz="2400" b="1" dirty="0">
                <a:latin typeface="+mn-lt"/>
              </a:rPr>
              <a:t>.</a:t>
            </a:r>
            <a:r>
              <a:rPr lang="en-US" sz="2400" b="1" dirty="0">
                <a:latin typeface="+mn-lt"/>
              </a:rPr>
              <a:t>4) Masa </a:t>
            </a:r>
            <a:r>
              <a:rPr lang="en-US" sz="2400" b="1" dirty="0" err="1">
                <a:latin typeface="+mn-lt"/>
              </a:rPr>
              <a:t>Studi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Lulusan</a:t>
            </a:r>
            <a:r>
              <a:rPr lang="en-US" sz="2400" b="1" dirty="0">
                <a:latin typeface="+mn-lt"/>
              </a:rPr>
              <a:t> Program </a:t>
            </a:r>
            <a:r>
              <a:rPr lang="en-US" sz="2400" b="1" dirty="0" err="1">
                <a:latin typeface="+mn-lt"/>
              </a:rPr>
              <a:t>Doktor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Doktor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Terapan</a:t>
            </a:r>
            <a:endParaRPr lang="en-US" sz="20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962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Efektivitas dan Produktivitas Pendidikan</a:t>
            </a:r>
            <a:endParaRPr 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31F3B4-72AB-485E-973A-6FA3F305A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6372"/>
            <a:ext cx="9169618" cy="255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6108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464" y="1010065"/>
            <a:ext cx="8624786" cy="823914"/>
          </a:xfrm>
        </p:spPr>
        <p:txBody>
          <a:bodyPr>
            <a:noAutofit/>
          </a:bodyPr>
          <a:lstStyle/>
          <a:p>
            <a:r>
              <a:rPr lang="en-US" sz="2400" b="1" dirty="0"/>
              <a:t>Program </a:t>
            </a:r>
            <a:r>
              <a:rPr lang="en-US" sz="2400" b="1" dirty="0" err="1"/>
              <a:t>Doktor</a:t>
            </a:r>
            <a:r>
              <a:rPr lang="en-US" sz="2400" b="1" dirty="0"/>
              <a:t>/</a:t>
            </a:r>
            <a:r>
              <a:rPr lang="en-US" sz="2400" b="1" dirty="0" err="1"/>
              <a:t>Doktor</a:t>
            </a:r>
            <a:r>
              <a:rPr lang="en-US" sz="2400" b="1" dirty="0"/>
              <a:t> </a:t>
            </a:r>
            <a:r>
              <a:rPr lang="en-US" sz="2400" b="1" dirty="0" err="1"/>
              <a:t>Terapan</a:t>
            </a:r>
            <a:r>
              <a:rPr lang="en-US" sz="2400" b="1" dirty="0"/>
              <a:t> </a:t>
            </a:r>
            <a:r>
              <a:rPr lang="en-US" sz="2400" b="1" dirty="0" err="1"/>
              <a:t>tidak</a:t>
            </a:r>
            <a:r>
              <a:rPr lang="en-US" sz="2400" b="1" dirty="0"/>
              <a:t> </a:t>
            </a:r>
            <a:r>
              <a:rPr lang="en-US" sz="2400" b="1" dirty="0" err="1"/>
              <a:t>perlu</a:t>
            </a:r>
            <a:r>
              <a:rPr lang="en-US" sz="2400" b="1" dirty="0"/>
              <a:t> </a:t>
            </a:r>
            <a:r>
              <a:rPr lang="en-US" sz="2400" b="1" dirty="0" err="1"/>
              <a:t>mengisi</a:t>
            </a:r>
            <a:r>
              <a:rPr lang="en-US" sz="2400" b="1" dirty="0"/>
              <a:t> </a:t>
            </a:r>
            <a:r>
              <a:rPr lang="en-US" sz="2400" b="1" dirty="0" err="1"/>
              <a:t>Tabel</a:t>
            </a:r>
            <a:r>
              <a:rPr lang="en-US" sz="2400" b="1" dirty="0"/>
              <a:t> 8.d.</a:t>
            </a:r>
            <a:br>
              <a:rPr lang="en-US" sz="2400" b="1" dirty="0"/>
            </a:br>
            <a:br>
              <a:rPr lang="en-US" sz="2400" b="1" dirty="0"/>
            </a:br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8.d.1.a Waktu </a:t>
            </a:r>
            <a:r>
              <a:rPr lang="en-US" sz="2400" b="1" dirty="0" err="1">
                <a:latin typeface="+mn-lt"/>
              </a:rPr>
              <a:t>Tunggu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Lulusan</a:t>
            </a:r>
            <a:r>
              <a:rPr lang="en-US" sz="2400" b="1" dirty="0">
                <a:latin typeface="+mn-lt"/>
              </a:rPr>
              <a:t> Program Diploma </a:t>
            </a:r>
            <a:r>
              <a:rPr lang="en-US" sz="2400" b="1" dirty="0" err="1">
                <a:latin typeface="+mn-lt"/>
              </a:rPr>
              <a:t>Tiga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962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Daya Saing Lulusan</a:t>
            </a:r>
            <a:endParaRPr 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1898B7-B9D9-4912-9854-C0CAC43FC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79" y="2662236"/>
            <a:ext cx="9090928" cy="299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958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1123371"/>
            <a:ext cx="8705850" cy="82391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8.d.1.b Waktu </a:t>
            </a:r>
            <a:r>
              <a:rPr lang="en-US" sz="2400" b="1" dirty="0" err="1">
                <a:latin typeface="+mn-lt"/>
              </a:rPr>
              <a:t>Tunggu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Lulusan</a:t>
            </a:r>
            <a:r>
              <a:rPr lang="en-US" sz="2400" b="1" dirty="0">
                <a:latin typeface="+mn-lt"/>
              </a:rPr>
              <a:t> Program </a:t>
            </a:r>
            <a:r>
              <a:rPr lang="en-US" sz="2400" b="1" dirty="0" err="1">
                <a:latin typeface="+mn-lt"/>
              </a:rPr>
              <a:t>Sarjana</a:t>
            </a:r>
            <a:r>
              <a:rPr lang="en-US" sz="2400" b="1" dirty="0">
                <a:latin typeface="+mn-lt"/>
              </a:rPr>
              <a:t> 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962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Daya Saing Lulusan</a:t>
            </a:r>
            <a:endParaRPr 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F37DA8-8BBF-455C-8B89-594B4A154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6847"/>
            <a:ext cx="9144000" cy="341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428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1123371"/>
            <a:ext cx="8705850" cy="82391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8.d.1.c Waktu </a:t>
            </a:r>
            <a:r>
              <a:rPr lang="en-US" sz="2400" b="1" dirty="0" err="1">
                <a:latin typeface="+mn-lt"/>
              </a:rPr>
              <a:t>Tunggu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Lulusan</a:t>
            </a:r>
            <a:r>
              <a:rPr lang="en-US" sz="2400" b="1" dirty="0">
                <a:latin typeface="+mn-lt"/>
              </a:rPr>
              <a:t> Program </a:t>
            </a:r>
            <a:r>
              <a:rPr lang="en-US" sz="2400" b="1" dirty="0" err="1">
                <a:latin typeface="+mn-lt"/>
              </a:rPr>
              <a:t>Sarjana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Terapan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962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Daya Saing Lulusan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6D3E3F-3203-4043-AA4F-C8E1A88F8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77" y="2332808"/>
            <a:ext cx="9102170" cy="340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555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1123371"/>
            <a:ext cx="8705850" cy="82391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8.d.2 </a:t>
            </a:r>
            <a:r>
              <a:rPr lang="en-US" sz="2400" b="1" dirty="0" err="1">
                <a:latin typeface="+mn-lt"/>
              </a:rPr>
              <a:t>Keseuaian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Bidang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Kerja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Lulusan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962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Daya Saing Lulusan</a:t>
            </a:r>
            <a:endParaRPr 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E2BC13-797E-4A90-9E55-DC4C487FD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6381"/>
            <a:ext cx="9143999" cy="28452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305B6F-9D70-4EB4-A126-5FA605AE0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1" y="4908214"/>
            <a:ext cx="8705850" cy="194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181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977" y="1014630"/>
            <a:ext cx="6936526" cy="823914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8.e.1</a:t>
            </a:r>
            <a:r>
              <a:rPr lang="id-ID" sz="2400" b="1" dirty="0">
                <a:latin typeface="+mn-lt"/>
              </a:rPr>
              <a:t> Tempat Kerja Lulusan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1" y="125307"/>
            <a:ext cx="26289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Kinerja Lulusan</a:t>
            </a:r>
            <a:endParaRPr lang="en-US" sz="2400"/>
          </a:p>
        </p:txBody>
      </p:sp>
      <p:sp>
        <p:nvSpPr>
          <p:cNvPr id="6" name="TextBox 5"/>
          <p:cNvSpPr txBox="1"/>
          <p:nvPr/>
        </p:nvSpPr>
        <p:spPr>
          <a:xfrm>
            <a:off x="200977" y="1838544"/>
            <a:ext cx="8400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/>
              <a:t>Tuliskan tingkat/ukuran tempat kerja/berwirausaha lulusan dalam 3 tahun, mulai TS-</a:t>
            </a:r>
            <a:r>
              <a:rPr lang="en-US" sz="2000" b="1" dirty="0"/>
              <a:t>4</a:t>
            </a:r>
            <a:r>
              <a:rPr lang="id-ID" sz="2000" b="1" dirty="0"/>
              <a:t> sampai dengan TS-</a:t>
            </a:r>
            <a:r>
              <a:rPr lang="en-US" sz="2000" b="1" dirty="0"/>
              <a:t>2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414055"/>
              </p:ext>
            </p:extLst>
          </p:nvPr>
        </p:nvGraphicFramePr>
        <p:xfrm>
          <a:off x="343852" y="2862483"/>
          <a:ext cx="8673148" cy="2958543"/>
        </p:xfrm>
        <a:graphic>
          <a:graphicData uri="http://schemas.openxmlformats.org/drawingml/2006/table">
            <a:tbl>
              <a:tblPr firstRow="1" firstCol="1" bandRow="1"/>
              <a:tblGrid>
                <a:gridCol w="1557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6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5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71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3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935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517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Lulus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Lulusan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Lulusan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Bekerja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Berwira-usaha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Lulusan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Bekerja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berdasarkan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Tingkat/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Ukuran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Tempat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Kerja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Berwirausaha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03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Lokal/ Wilayah/ Berwirausaha tidak Berizin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Nasional/ Berwirausaha Berizin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Multinasiona/ Internasional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TS-4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TS-3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74816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99" y="1014629"/>
            <a:ext cx="2686049" cy="1014195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8.e.2 </a:t>
            </a:r>
            <a:r>
              <a:rPr lang="en-US" sz="2400" b="1" dirty="0" err="1">
                <a:latin typeface="+mn-lt"/>
              </a:rPr>
              <a:t>Kepuasan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Pengguna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45299" y="986"/>
            <a:ext cx="26289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Kinerja Lulusan</a:t>
            </a:r>
            <a:endParaRPr lang="en-US" sz="240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869403"/>
              </p:ext>
            </p:extLst>
          </p:nvPr>
        </p:nvGraphicFramePr>
        <p:xfrm>
          <a:off x="2407500" y="380777"/>
          <a:ext cx="6622202" cy="6147534"/>
        </p:xfrm>
        <a:graphic>
          <a:graphicData uri="http://schemas.openxmlformats.org/drawingml/2006/table">
            <a:tbl>
              <a:tblPr firstRow="1" firstCol="1" bandRow="1"/>
              <a:tblGrid>
                <a:gridCol w="658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8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89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26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66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98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71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576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Jenis Kemampuan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Tingkat Kepuasan Pengguna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Rencana Tindak Lanjut oleh UPPS/PS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6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Sangat Baik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Baik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Cukup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Kurang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2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Etika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96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Keahlian pada bidang ilmu (kompetensi utama)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2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Kemampuan berbahasa asing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2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Penggunaan teknologi informasi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Kemampuan berkomunikasi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Kerjasama tim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4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Pengembangan diri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958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299" y="2305606"/>
            <a:ext cx="2362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Tuliskan hasil </a:t>
            </a:r>
            <a:r>
              <a:rPr lang="en-US" b="1" dirty="0" err="1"/>
              <a:t>pengukuran</a:t>
            </a:r>
            <a:r>
              <a:rPr lang="id-ID" b="1" dirty="0"/>
              <a:t> kepuasan pengguna lulusan berdasarkan aspek-aspek: 1)  etika, 2) keahlian pada bidang ilmu (kompetensi utama), 3) kemampuan berbahasa asing, 4) penggunaan teknologi informasi, 5) kemampuan berkomunikasi, 6) kerjasama dan 7) pengembangan diri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634084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079500"/>
            <a:ext cx="8705850" cy="1606550"/>
          </a:xfrm>
        </p:spPr>
        <p:txBody>
          <a:bodyPr>
            <a:noAutofit/>
          </a:bodyPr>
          <a:lstStyle/>
          <a:p>
            <a:r>
              <a:rPr lang="id-ID" sz="2000" b="1" dirty="0">
                <a:latin typeface="+mn-lt"/>
              </a:rPr>
              <a:t>Tuliskan jumlah publikasi </a:t>
            </a:r>
            <a:r>
              <a:rPr lang="en-US" sz="2000" b="1" dirty="0" err="1">
                <a:latin typeface="+mn-lt"/>
              </a:rPr>
              <a:t>ilmiah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mahasiswa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secara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mandiri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atau</a:t>
            </a:r>
            <a:r>
              <a:rPr lang="en-US" sz="2000" b="1" dirty="0">
                <a:latin typeface="+mn-lt"/>
              </a:rPr>
              <a:t> Bersama </a:t>
            </a:r>
            <a:r>
              <a:rPr lang="id-ID" sz="2000" b="1" dirty="0">
                <a:latin typeface="+mn-lt"/>
              </a:rPr>
              <a:t>dalam 3 tahun terakhir</a:t>
            </a:r>
            <a:r>
              <a:rPr lang="en-US" sz="2000" b="1" dirty="0">
                <a:latin typeface="+mn-lt"/>
              </a:rPr>
              <a:t> </a:t>
            </a:r>
            <a:r>
              <a:rPr lang="id-ID" sz="2400" b="1" dirty="0"/>
              <a:t>terakhir</a:t>
            </a:r>
            <a:r>
              <a:rPr lang="en-US" sz="2400" b="1" dirty="0"/>
              <a:t> (</a:t>
            </a:r>
            <a:r>
              <a:rPr lang="en-US" sz="2400" b="1" dirty="0" err="1"/>
              <a:t>Sarjana</a:t>
            </a:r>
            <a:r>
              <a:rPr lang="en-US" sz="2400" b="1" dirty="0"/>
              <a:t>/Magister/</a:t>
            </a:r>
            <a:r>
              <a:rPr lang="en-US" sz="2400" b="1" dirty="0" err="1"/>
              <a:t>Doktor</a:t>
            </a:r>
            <a:r>
              <a:rPr lang="en-US" sz="2400" b="1" dirty="0"/>
              <a:t>)</a:t>
            </a:r>
            <a:br>
              <a:rPr lang="en-US" sz="2400" b="1" dirty="0">
                <a:latin typeface="+mn-lt"/>
              </a:rPr>
            </a:br>
            <a:br>
              <a:rPr lang="en-US" sz="2400" b="1" dirty="0">
                <a:latin typeface="+mn-lt"/>
              </a:rPr>
            </a:br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8.f.1</a:t>
            </a:r>
            <a:r>
              <a:rPr lang="id-ID" sz="2400" b="1" dirty="0">
                <a:latin typeface="+mn-lt"/>
              </a:rPr>
              <a:t> Publikasi Ilmiah </a:t>
            </a:r>
            <a:r>
              <a:rPr lang="en-US" sz="2400" b="1" dirty="0" err="1">
                <a:latin typeface="+mn-lt"/>
              </a:rPr>
              <a:t>Mahasiswa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-1" y="125306"/>
            <a:ext cx="8896351" cy="839151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Luaran Penelitian dan PkM yang dihasilkan DTPS bersama Mahasiswa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9137E0-741C-4BF1-8EE8-302706974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6050"/>
            <a:ext cx="9117016" cy="410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667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181100"/>
            <a:ext cx="8705850" cy="1352550"/>
          </a:xfrm>
        </p:spPr>
        <p:txBody>
          <a:bodyPr>
            <a:noAutofit/>
          </a:bodyPr>
          <a:lstStyle/>
          <a:p>
            <a:r>
              <a:rPr lang="id-ID" sz="2000" b="1" dirty="0">
                <a:latin typeface="+mn-lt"/>
              </a:rPr>
              <a:t>Tuliskan jumlah </a:t>
            </a:r>
            <a:r>
              <a:rPr lang="en-US" sz="2000" b="1" dirty="0" err="1">
                <a:latin typeface="+mn-lt"/>
              </a:rPr>
              <a:t>pagelaran</a:t>
            </a:r>
            <a:r>
              <a:rPr lang="en-US" sz="2000" b="1" dirty="0">
                <a:latin typeface="+mn-lt"/>
              </a:rPr>
              <a:t>/</a:t>
            </a:r>
            <a:r>
              <a:rPr lang="en-US" sz="2000" b="1" dirty="0" err="1">
                <a:latin typeface="+mn-lt"/>
              </a:rPr>
              <a:t>pameran</a:t>
            </a:r>
            <a:r>
              <a:rPr lang="en-US" sz="2000" b="1" dirty="0">
                <a:latin typeface="+mn-lt"/>
              </a:rPr>
              <a:t>/</a:t>
            </a:r>
            <a:r>
              <a:rPr lang="id-ID" sz="2000" b="1" dirty="0">
                <a:latin typeface="+mn-lt"/>
              </a:rPr>
              <a:t>publikasi </a:t>
            </a:r>
            <a:r>
              <a:rPr lang="en-US" sz="2000" b="1" dirty="0" err="1">
                <a:latin typeface="+mn-lt"/>
              </a:rPr>
              <a:t>ilmiah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mahasiswa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secara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mandiri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atau</a:t>
            </a:r>
            <a:r>
              <a:rPr lang="en-US" sz="2000" b="1" dirty="0">
                <a:latin typeface="+mn-lt"/>
              </a:rPr>
              <a:t> Bersama </a:t>
            </a:r>
            <a:r>
              <a:rPr lang="id-ID" sz="2000" b="1" dirty="0">
                <a:latin typeface="+mn-lt"/>
              </a:rPr>
              <a:t>dalam 3 tahun terakhir</a:t>
            </a:r>
            <a:r>
              <a:rPr lang="en-US" sz="2000" b="1" dirty="0">
                <a:latin typeface="+mn-lt"/>
              </a:rPr>
              <a:t> </a:t>
            </a:r>
            <a:r>
              <a:rPr lang="id-ID" sz="2400" b="1" dirty="0"/>
              <a:t>terakhir</a:t>
            </a:r>
            <a:r>
              <a:rPr lang="en-US" sz="2400" b="1" dirty="0"/>
              <a:t> (</a:t>
            </a:r>
            <a:r>
              <a:rPr lang="en-US" sz="2400" b="1" dirty="0" err="1"/>
              <a:t>Sarjana</a:t>
            </a:r>
            <a:r>
              <a:rPr lang="en-US" sz="2400" b="1" dirty="0"/>
              <a:t> </a:t>
            </a:r>
            <a:r>
              <a:rPr lang="en-US" sz="2400" b="1" dirty="0" err="1"/>
              <a:t>Terapan</a:t>
            </a:r>
            <a:r>
              <a:rPr lang="en-US" sz="2400" b="1" dirty="0"/>
              <a:t>/Magister </a:t>
            </a:r>
            <a:r>
              <a:rPr lang="en-US" sz="2400" b="1" dirty="0" err="1"/>
              <a:t>Terapan</a:t>
            </a:r>
            <a:r>
              <a:rPr lang="en-US" sz="2400" b="1" dirty="0"/>
              <a:t>/</a:t>
            </a:r>
            <a:r>
              <a:rPr lang="en-US" sz="2400" b="1" dirty="0" err="1"/>
              <a:t>Doktor</a:t>
            </a:r>
            <a:r>
              <a:rPr lang="en-US" sz="2400" b="1" dirty="0"/>
              <a:t> </a:t>
            </a:r>
            <a:r>
              <a:rPr lang="en-US" sz="2400" b="1" dirty="0" err="1"/>
              <a:t>Terapan</a:t>
            </a:r>
            <a:r>
              <a:rPr lang="en-US" sz="2400" b="1" dirty="0"/>
              <a:t>)</a:t>
            </a:r>
            <a:br>
              <a:rPr lang="en-US" sz="2400" b="1" dirty="0">
                <a:latin typeface="+mn-lt"/>
              </a:rPr>
            </a:br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8.f.1</a:t>
            </a:r>
            <a:r>
              <a:rPr lang="id-ID" sz="2400" b="1" dirty="0">
                <a:latin typeface="+mn-lt"/>
              </a:rPr>
              <a:t> P</a:t>
            </a:r>
            <a:r>
              <a:rPr lang="en-US" sz="2400" b="1" dirty="0" err="1">
                <a:latin typeface="+mn-lt"/>
              </a:rPr>
              <a:t>agelaran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pameran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presentasi</a:t>
            </a:r>
            <a:r>
              <a:rPr lang="en-US" sz="2400" b="1" dirty="0">
                <a:latin typeface="+mn-lt"/>
              </a:rPr>
              <a:t>/p</a:t>
            </a:r>
            <a:r>
              <a:rPr lang="id-ID" sz="2400" b="1" dirty="0">
                <a:latin typeface="+mn-lt"/>
              </a:rPr>
              <a:t>ublikasi Ilmiah </a:t>
            </a:r>
            <a:r>
              <a:rPr lang="en-US" sz="2400" b="1" dirty="0" err="1">
                <a:latin typeface="+mn-lt"/>
              </a:rPr>
              <a:t>Mahasiswa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-1" y="125306"/>
            <a:ext cx="8896351" cy="839151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Luaran Penelitian dan PkM yang dihasilkan DTPS bersama Mahasiswa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9137E0-741C-4BF1-8EE8-302706974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6050"/>
            <a:ext cx="9117016" cy="410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949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" y="954071"/>
            <a:ext cx="8953500" cy="590550"/>
          </a:xfrm>
        </p:spPr>
        <p:txBody>
          <a:bodyPr>
            <a:noAutofit/>
          </a:bodyPr>
          <a:lstStyle/>
          <a:p>
            <a:r>
              <a:rPr lang="id-ID" sz="2000" b="1" dirty="0">
                <a:latin typeface="+mn-lt"/>
              </a:rPr>
              <a:t>Tuliskan judul artikel </a:t>
            </a:r>
            <a:r>
              <a:rPr lang="en-US" sz="2000" b="1" dirty="0" err="1">
                <a:latin typeface="+mn-lt"/>
              </a:rPr>
              <a:t>karya</a:t>
            </a:r>
            <a:r>
              <a:rPr lang="en-US" sz="2000" b="1" dirty="0">
                <a:latin typeface="+mn-lt"/>
              </a:rPr>
              <a:t> </a:t>
            </a:r>
            <a:r>
              <a:rPr lang="id-ID" sz="2000" b="1" dirty="0">
                <a:latin typeface="+mn-lt"/>
              </a:rPr>
              <a:t>ilmiah </a:t>
            </a:r>
            <a:r>
              <a:rPr lang="en-US" sz="2000" b="1" dirty="0" err="1">
                <a:latin typeface="+mn-lt"/>
              </a:rPr>
              <a:t>Mahasiswa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secara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mandiri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atau</a:t>
            </a:r>
            <a:r>
              <a:rPr lang="en-US" sz="2000" b="1" dirty="0">
                <a:latin typeface="+mn-lt"/>
              </a:rPr>
              <a:t> Bersama DTPS </a:t>
            </a:r>
            <a:r>
              <a:rPr lang="en-US" sz="2000" b="1" dirty="0" err="1">
                <a:latin typeface="+mn-lt"/>
              </a:rPr>
              <a:t>bersama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mahasiswa</a:t>
            </a:r>
            <a:r>
              <a:rPr lang="en-US" sz="2000" b="1" dirty="0">
                <a:latin typeface="+mn-lt"/>
              </a:rPr>
              <a:t> </a:t>
            </a:r>
            <a:r>
              <a:rPr lang="id-ID" sz="2000" b="1" dirty="0">
                <a:latin typeface="+mn-lt"/>
              </a:rPr>
              <a:t>yang disitasi dalam 3 tahun terakhir</a:t>
            </a:r>
            <a:r>
              <a:rPr lang="en-US" sz="2000" b="1" dirty="0">
                <a:latin typeface="+mn-lt"/>
              </a:rPr>
              <a:t>.</a:t>
            </a:r>
            <a:r>
              <a:rPr lang="id-ID" sz="2000" b="1" dirty="0">
                <a:latin typeface="+mn-lt"/>
              </a:rPr>
              <a:t> </a:t>
            </a:r>
            <a:endParaRPr lang="en-US" sz="20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-1" y="125306"/>
            <a:ext cx="8896351" cy="839151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Luaran Penelitian dan PkM yang dihasilkan DTPS bersama Mahasiswa</a:t>
            </a:r>
            <a:endParaRPr lang="en-US" sz="2400"/>
          </a:p>
        </p:txBody>
      </p:sp>
      <p:sp>
        <p:nvSpPr>
          <p:cNvPr id="3" name="TextBox 2"/>
          <p:cNvSpPr txBox="1"/>
          <p:nvPr/>
        </p:nvSpPr>
        <p:spPr>
          <a:xfrm>
            <a:off x="93978" y="1793222"/>
            <a:ext cx="82867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Tabel</a:t>
            </a:r>
            <a:r>
              <a:rPr lang="en-US" sz="2000" b="1" dirty="0"/>
              <a:t> 8.f.2 </a:t>
            </a:r>
            <a:r>
              <a:rPr lang="en-US" sz="2000" b="1" dirty="0" err="1"/>
              <a:t>Karya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id-ID" sz="2000" b="1" dirty="0"/>
              <a:t>lmiah yang </a:t>
            </a:r>
            <a:r>
              <a:rPr lang="en-US" sz="2000" b="1" dirty="0" err="1"/>
              <a:t>dihasilkan</a:t>
            </a:r>
            <a:r>
              <a:rPr lang="en-US" sz="2000" b="1" dirty="0"/>
              <a:t> DTPS </a:t>
            </a:r>
            <a:r>
              <a:rPr lang="en-US" sz="2000" b="1" dirty="0" err="1"/>
              <a:t>bersama</a:t>
            </a:r>
            <a:r>
              <a:rPr lang="en-US" sz="2000" b="1" dirty="0"/>
              <a:t> </a:t>
            </a:r>
            <a:r>
              <a:rPr lang="en-US" sz="2000" b="1" dirty="0" err="1"/>
              <a:t>Mahasiswa</a:t>
            </a:r>
            <a:r>
              <a:rPr lang="en-US" sz="2000" b="1" dirty="0"/>
              <a:t> yang </a:t>
            </a:r>
            <a:r>
              <a:rPr lang="en-US" sz="2000" b="1" dirty="0" err="1"/>
              <a:t>disitasi</a:t>
            </a:r>
            <a:r>
              <a:rPr lang="en-US" sz="2000" b="1" dirty="0"/>
              <a:t> </a:t>
            </a:r>
            <a:r>
              <a:rPr lang="id-ID" sz="2000" b="1" dirty="0"/>
              <a:t>dalam 3 tahun terakhir</a:t>
            </a:r>
            <a:r>
              <a:rPr lang="en-US" sz="2000" b="1" dirty="0"/>
              <a:t> (</a:t>
            </a:r>
            <a:r>
              <a:rPr lang="en-US" sz="2000" b="1" dirty="0" err="1"/>
              <a:t>Sarjana</a:t>
            </a:r>
            <a:r>
              <a:rPr lang="en-US" sz="2000" b="1" dirty="0"/>
              <a:t> </a:t>
            </a:r>
            <a:r>
              <a:rPr lang="en-US" sz="2000" b="1" dirty="0" err="1"/>
              <a:t>Terapan</a:t>
            </a:r>
            <a:r>
              <a:rPr lang="en-US" sz="2000" b="1" dirty="0"/>
              <a:t>/Magister </a:t>
            </a:r>
            <a:r>
              <a:rPr lang="en-US" sz="2000" b="1" dirty="0" err="1"/>
              <a:t>Terapan</a:t>
            </a:r>
            <a:r>
              <a:rPr lang="en-US" sz="2000" b="1" dirty="0"/>
              <a:t>/</a:t>
            </a:r>
            <a:r>
              <a:rPr lang="en-US" sz="2000" b="1" dirty="0" err="1"/>
              <a:t>Doktor</a:t>
            </a:r>
            <a:r>
              <a:rPr lang="en-US" sz="2000" b="1" dirty="0"/>
              <a:t> </a:t>
            </a:r>
            <a:r>
              <a:rPr lang="en-US" sz="2000" b="1" dirty="0" err="1"/>
              <a:t>Terapan</a:t>
            </a:r>
            <a:r>
              <a:rPr lang="en-US" sz="2000" b="1" dirty="0"/>
              <a:t>)</a:t>
            </a:r>
          </a:p>
          <a:p>
            <a:endParaRPr lang="en-US" sz="20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707344"/>
              </p:ext>
            </p:extLst>
          </p:nvPr>
        </p:nvGraphicFramePr>
        <p:xfrm>
          <a:off x="209230" y="3040460"/>
          <a:ext cx="8840791" cy="3692232"/>
        </p:xfrm>
        <a:graphic>
          <a:graphicData uri="http://schemas.openxmlformats.org/drawingml/2006/table">
            <a:tbl>
              <a:tblPr/>
              <a:tblGrid>
                <a:gridCol w="866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2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4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7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175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Dosen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Judul Artikel yang Disitasi (Jurnal/Buku, Volume, </a:t>
                      </a: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Tahun, </a:t>
                      </a: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Nomor, Halaman)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Sitasi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44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74308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5438776"/>
            <a:ext cx="8864600" cy="1292224"/>
          </a:xfrm>
        </p:spPr>
        <p:txBody>
          <a:bodyPr>
            <a:noAutofit/>
          </a:bodyPr>
          <a:lstStyle/>
          <a:p>
            <a:r>
              <a:rPr lang="id-ID" sz="2000" b="1" dirty="0">
                <a:latin typeface="+mn-lt"/>
              </a:rPr>
              <a:t>Tuliskan </a:t>
            </a:r>
            <a:r>
              <a:rPr lang="en-US" sz="2000" b="1" dirty="0" err="1">
                <a:latin typeface="+mn-lt"/>
              </a:rPr>
              <a:t>produk</a:t>
            </a:r>
            <a:r>
              <a:rPr lang="en-US" sz="2000" b="1" dirty="0">
                <a:latin typeface="+mn-lt"/>
              </a:rPr>
              <a:t>/</a:t>
            </a:r>
            <a:r>
              <a:rPr lang="en-US" sz="2000" b="1" dirty="0" err="1">
                <a:latin typeface="+mn-lt"/>
              </a:rPr>
              <a:t>jasa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karya</a:t>
            </a:r>
            <a:r>
              <a:rPr lang="en-US" sz="2000" b="1" dirty="0">
                <a:latin typeface="+mn-lt"/>
              </a:rPr>
              <a:t> DTPS </a:t>
            </a:r>
            <a:r>
              <a:rPr lang="en-US" sz="2000" b="1" dirty="0" err="1">
                <a:latin typeface="+mn-lt"/>
              </a:rPr>
              <a:t>bersama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mahasiswa</a:t>
            </a:r>
            <a:r>
              <a:rPr lang="en-US" sz="2000" b="1" dirty="0">
                <a:latin typeface="+mn-lt"/>
              </a:rPr>
              <a:t> </a:t>
            </a:r>
            <a:r>
              <a:rPr lang="id-ID" sz="2000" b="1" dirty="0">
                <a:latin typeface="+mn-lt"/>
              </a:rPr>
              <a:t>yang </a:t>
            </a:r>
            <a:r>
              <a:rPr lang="en-US" sz="2000" b="1" dirty="0" err="1">
                <a:latin typeface="+mn-lt"/>
              </a:rPr>
              <a:t>diadopsi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oleh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industri</a:t>
            </a:r>
            <a:r>
              <a:rPr lang="en-US" sz="2000" b="1" dirty="0">
                <a:latin typeface="+mn-lt"/>
              </a:rPr>
              <a:t>/</a:t>
            </a:r>
            <a:r>
              <a:rPr lang="en-US" sz="2000" b="1" dirty="0" err="1">
                <a:latin typeface="+mn-lt"/>
              </a:rPr>
              <a:t>masyarakat</a:t>
            </a:r>
            <a:r>
              <a:rPr lang="en-US" sz="2000" b="1" dirty="0">
                <a:latin typeface="+mn-lt"/>
              </a:rPr>
              <a:t> </a:t>
            </a:r>
            <a:r>
              <a:rPr lang="id-ID" sz="2000" b="1" dirty="0">
                <a:latin typeface="+mn-lt"/>
              </a:rPr>
              <a:t>dalam 3 tahun terakhir</a:t>
            </a:r>
            <a:r>
              <a:rPr lang="en-US" sz="2000" b="1" dirty="0">
                <a:latin typeface="+mn-lt"/>
              </a:rPr>
              <a:t>. </a:t>
            </a:r>
            <a:br>
              <a:rPr lang="id-ID" sz="2000" b="1" dirty="0">
                <a:latin typeface="+mn-lt"/>
              </a:rPr>
            </a:br>
            <a:r>
              <a:rPr lang="en-US" sz="2000" b="1" dirty="0" err="1">
                <a:latin typeface="+mn-lt"/>
              </a:rPr>
              <a:t>Jenis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produk</a:t>
            </a:r>
            <a:r>
              <a:rPr lang="en-US" sz="2000" b="1" dirty="0">
                <a:latin typeface="+mn-lt"/>
              </a:rPr>
              <a:t>/</a:t>
            </a:r>
            <a:r>
              <a:rPr lang="en-US" sz="2000" b="1" dirty="0" err="1">
                <a:latin typeface="+mn-lt"/>
              </a:rPr>
              <a:t>jasa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harus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relevan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dengan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bidang</a:t>
            </a:r>
            <a:r>
              <a:rPr lang="en-US" sz="2000" b="1" dirty="0">
                <a:latin typeface="+mn-lt"/>
              </a:rPr>
              <a:t> Program </a:t>
            </a:r>
            <a:r>
              <a:rPr lang="en-US" sz="2000" b="1" dirty="0" err="1">
                <a:latin typeface="+mn-lt"/>
              </a:rPr>
              <a:t>Studi</a:t>
            </a:r>
            <a:r>
              <a:rPr lang="en-US" sz="2000" b="1" dirty="0">
                <a:latin typeface="+mn-lt"/>
              </a:rPr>
              <a:t>. </a:t>
            </a:r>
            <a:br>
              <a:rPr lang="id-ID" sz="2000" b="1" dirty="0">
                <a:latin typeface="+mn-lt"/>
              </a:rPr>
            </a:br>
            <a:r>
              <a:rPr lang="en-US" sz="2000" b="1" dirty="0">
                <a:latin typeface="+mn-lt"/>
              </a:rPr>
              <a:t>Diisi oleh Program Diploma III/</a:t>
            </a:r>
            <a:r>
              <a:rPr lang="en-US" sz="2000" b="1" dirty="0" err="1">
                <a:latin typeface="+mn-lt"/>
              </a:rPr>
              <a:t>Sarjana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Terapan</a:t>
            </a:r>
            <a:r>
              <a:rPr lang="en-US" sz="2000" b="1" dirty="0">
                <a:latin typeface="+mn-lt"/>
              </a:rPr>
              <a:t>/Magister </a:t>
            </a:r>
            <a:r>
              <a:rPr lang="en-US" sz="2000" b="1" dirty="0" err="1">
                <a:latin typeface="+mn-lt"/>
              </a:rPr>
              <a:t>Terapan</a:t>
            </a:r>
            <a:r>
              <a:rPr lang="en-US" sz="2000" b="1" dirty="0">
                <a:latin typeface="+mn-lt"/>
              </a:rPr>
              <a:t>/</a:t>
            </a:r>
            <a:r>
              <a:rPr lang="en-US" sz="2000" b="1" dirty="0" err="1">
                <a:latin typeface="+mn-lt"/>
              </a:rPr>
              <a:t>Doktor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Terapan</a:t>
            </a:r>
            <a:r>
              <a:rPr lang="en-US" sz="2000" b="1" dirty="0">
                <a:latin typeface="+mn-lt"/>
              </a:rPr>
              <a:t>.</a:t>
            </a:r>
          </a:p>
        </p:txBody>
      </p:sp>
      <p:sp>
        <p:nvSpPr>
          <p:cNvPr id="7" name="Pentagon 6"/>
          <p:cNvSpPr/>
          <p:nvPr/>
        </p:nvSpPr>
        <p:spPr>
          <a:xfrm>
            <a:off x="-1" y="125306"/>
            <a:ext cx="8896351" cy="839151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Luaran Penelitian dan PkM yang dihasilkan DTPS bersama Mahasiswa</a:t>
            </a:r>
            <a:endParaRPr lang="en-US" sz="2400"/>
          </a:p>
        </p:txBody>
      </p:sp>
      <p:sp>
        <p:nvSpPr>
          <p:cNvPr id="3" name="TextBox 2"/>
          <p:cNvSpPr txBox="1"/>
          <p:nvPr/>
        </p:nvSpPr>
        <p:spPr>
          <a:xfrm>
            <a:off x="190500" y="1112423"/>
            <a:ext cx="8286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/>
              <a:t>Tabel </a:t>
            </a:r>
            <a:r>
              <a:rPr lang="en-US" sz="2000" b="1" dirty="0"/>
              <a:t>8.f.3) </a:t>
            </a:r>
            <a:r>
              <a:rPr lang="en-US" sz="2000" b="1" dirty="0" err="1"/>
              <a:t>Produk</a:t>
            </a:r>
            <a:r>
              <a:rPr lang="en-US" sz="2000" b="1" dirty="0"/>
              <a:t>/</a:t>
            </a:r>
            <a:r>
              <a:rPr lang="en-US" sz="2000" b="1" dirty="0" err="1"/>
              <a:t>Jasa</a:t>
            </a:r>
            <a:r>
              <a:rPr lang="en-US" sz="2000" b="1" dirty="0"/>
              <a:t> yang </a:t>
            </a:r>
            <a:r>
              <a:rPr lang="en-US" sz="2000" b="1" dirty="0" err="1"/>
              <a:t>dihasilkan</a:t>
            </a:r>
            <a:r>
              <a:rPr lang="en-US" sz="2000" b="1" dirty="0"/>
              <a:t> </a:t>
            </a:r>
            <a:r>
              <a:rPr lang="en-US" sz="2000" b="1" dirty="0" err="1"/>
              <a:t>mahasiswa</a:t>
            </a:r>
            <a:r>
              <a:rPr lang="en-US" sz="2000" b="1" dirty="0"/>
              <a:t> yang </a:t>
            </a:r>
            <a:r>
              <a:rPr lang="en-US" sz="2000" b="1" dirty="0" err="1"/>
              <a:t>diadopsi</a:t>
            </a:r>
            <a:r>
              <a:rPr lang="en-US" sz="2000" b="1" dirty="0"/>
              <a:t> oleh </a:t>
            </a:r>
            <a:r>
              <a:rPr lang="en-US" sz="2000" b="1" dirty="0" err="1"/>
              <a:t>Industri</a:t>
            </a:r>
            <a:r>
              <a:rPr lang="en-US" sz="2000" b="1" dirty="0"/>
              <a:t>/Masyarakat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46767"/>
              </p:ext>
            </p:extLst>
          </p:nvPr>
        </p:nvGraphicFramePr>
        <p:xfrm>
          <a:off x="275590" y="1866675"/>
          <a:ext cx="8595360" cy="3386688"/>
        </p:xfrm>
        <a:graphic>
          <a:graphicData uri="http://schemas.openxmlformats.org/drawingml/2006/table">
            <a:tbl>
              <a:tblPr/>
              <a:tblGrid>
                <a:gridCol w="8959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3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84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9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7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Produk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Jasa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Deskripsi Produk/Jasa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Tingkat Kesiapterapan Teknologi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54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5932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" y="1741704"/>
            <a:ext cx="3409950" cy="1033719"/>
          </a:xfrm>
        </p:spPr>
        <p:txBody>
          <a:bodyPr>
            <a:noAutofit/>
          </a:bodyPr>
          <a:lstStyle/>
          <a:p>
            <a:r>
              <a:rPr lang="id-ID" sz="2000" b="1" dirty="0">
                <a:latin typeface="+mn-lt"/>
              </a:rPr>
              <a:t>Tabel </a:t>
            </a:r>
            <a:r>
              <a:rPr lang="en-US" sz="2000" b="1" dirty="0">
                <a:latin typeface="+mn-lt"/>
              </a:rPr>
              <a:t>f.4</a:t>
            </a:r>
            <a:r>
              <a:rPr lang="id-ID" sz="2000" b="1" dirty="0">
                <a:latin typeface="+mn-lt"/>
              </a:rPr>
              <a:t> Luaran </a:t>
            </a:r>
            <a:r>
              <a:rPr lang="en-US" sz="2000" b="1" dirty="0" err="1">
                <a:latin typeface="+mn-lt"/>
              </a:rPr>
              <a:t>Penelitian</a:t>
            </a:r>
            <a:r>
              <a:rPr lang="en-US" sz="2000" b="1" dirty="0">
                <a:latin typeface="+mn-lt"/>
              </a:rPr>
              <a:t>/</a:t>
            </a:r>
            <a:r>
              <a:rPr lang="en-US" sz="2000" b="1" dirty="0" err="1">
                <a:latin typeface="+mn-lt"/>
              </a:rPr>
              <a:t>PkM</a:t>
            </a:r>
            <a:r>
              <a:rPr lang="en-US" sz="2000" b="1" dirty="0">
                <a:latin typeface="+mn-lt"/>
              </a:rPr>
              <a:t> lain yang </a:t>
            </a:r>
            <a:r>
              <a:rPr lang="en-US" sz="2000" b="1" dirty="0" err="1">
                <a:latin typeface="+mn-lt"/>
              </a:rPr>
              <a:t>dihasilkan</a:t>
            </a:r>
            <a:r>
              <a:rPr lang="en-US" sz="2000" b="1" dirty="0">
                <a:latin typeface="+mn-lt"/>
              </a:rPr>
              <a:t> oleh </a:t>
            </a:r>
            <a:r>
              <a:rPr lang="en-US" sz="2000" b="1" dirty="0" err="1">
                <a:latin typeface="+mn-lt"/>
              </a:rPr>
              <a:t>Mahasiswa</a:t>
            </a:r>
            <a:endParaRPr lang="en-US" sz="20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792758"/>
            <a:ext cx="32670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b="1" dirty="0"/>
              <a:t>Tuliskan luaran penelitian </a:t>
            </a:r>
            <a:r>
              <a:rPr lang="en-US" sz="1600" b="1" dirty="0" err="1"/>
              <a:t>dan</a:t>
            </a:r>
            <a:r>
              <a:rPr lang="en-US" sz="1600" b="1" dirty="0"/>
              <a:t> </a:t>
            </a:r>
            <a:r>
              <a:rPr lang="en-US" sz="1600" b="1" dirty="0" err="1"/>
              <a:t>luaran</a:t>
            </a:r>
            <a:r>
              <a:rPr lang="en-US" sz="1600" b="1" dirty="0"/>
              <a:t> </a:t>
            </a:r>
            <a:r>
              <a:rPr lang="en-US" sz="1600" b="1" dirty="0" err="1"/>
              <a:t>PkM</a:t>
            </a:r>
            <a:r>
              <a:rPr lang="en-US" sz="1600" b="1" dirty="0"/>
              <a:t> </a:t>
            </a:r>
            <a:r>
              <a:rPr lang="id-ID" sz="1600" b="1" dirty="0"/>
              <a:t>yang dihasilkan </a:t>
            </a:r>
            <a:r>
              <a:rPr lang="en-US" sz="1600" b="1" dirty="0"/>
              <a:t>oleh </a:t>
            </a:r>
            <a:r>
              <a:rPr lang="en-US" sz="1600" b="1" dirty="0" err="1"/>
              <a:t>mahasiswa</a:t>
            </a:r>
            <a:r>
              <a:rPr lang="en-US" sz="1600" b="1" dirty="0"/>
              <a:t>  </a:t>
            </a:r>
            <a:r>
              <a:rPr lang="en-US" sz="1600" b="1" dirty="0" err="1"/>
              <a:t>secara</a:t>
            </a:r>
            <a:r>
              <a:rPr lang="en-US" sz="1600" b="1" dirty="0"/>
              <a:t> </a:t>
            </a:r>
            <a:r>
              <a:rPr lang="en-US" sz="1600" b="1" dirty="0" err="1"/>
              <a:t>mandiri</a:t>
            </a:r>
            <a:r>
              <a:rPr lang="en-US" sz="1600" b="1" dirty="0"/>
              <a:t> </a:t>
            </a:r>
            <a:r>
              <a:rPr lang="en-US" sz="1600" b="1" dirty="0" err="1"/>
              <a:t>atau</a:t>
            </a:r>
            <a:r>
              <a:rPr lang="en-US" sz="1600" b="1" dirty="0"/>
              <a:t> Bersama , </a:t>
            </a:r>
            <a:r>
              <a:rPr lang="id-ID" sz="1600" b="1" dirty="0"/>
              <a:t>dalam 3 tahun terakhir</a:t>
            </a:r>
            <a:r>
              <a:rPr lang="en-US" sz="1600" b="1" dirty="0"/>
              <a:t>. </a:t>
            </a:r>
            <a:r>
              <a:rPr lang="en-US" sz="1600" b="1" dirty="0" err="1"/>
              <a:t>Jenis</a:t>
            </a:r>
            <a:r>
              <a:rPr lang="en-US" sz="1600" b="1" dirty="0"/>
              <a:t> </a:t>
            </a:r>
            <a:r>
              <a:rPr lang="en-US" sz="1600" b="1" dirty="0" err="1"/>
              <a:t>dan</a:t>
            </a:r>
            <a:r>
              <a:rPr lang="en-US" sz="1600" b="1" dirty="0"/>
              <a:t> </a:t>
            </a:r>
            <a:r>
              <a:rPr lang="en-US" sz="1600" b="1" dirty="0" err="1"/>
              <a:t>judul</a:t>
            </a:r>
            <a:r>
              <a:rPr lang="en-US" sz="1600" b="1" dirty="0"/>
              <a:t> </a:t>
            </a:r>
            <a:r>
              <a:rPr lang="en-US" sz="1600" b="1" dirty="0" err="1"/>
              <a:t>luaran</a:t>
            </a:r>
            <a:r>
              <a:rPr lang="en-US" sz="1600" b="1" dirty="0"/>
              <a:t> </a:t>
            </a:r>
            <a:r>
              <a:rPr lang="en-US" sz="1600" b="1" dirty="0" err="1"/>
              <a:t>harus</a:t>
            </a:r>
            <a:r>
              <a:rPr lang="en-US" sz="1600" b="1" dirty="0"/>
              <a:t> </a:t>
            </a:r>
            <a:r>
              <a:rPr lang="en-US" sz="1600" b="1" dirty="0" err="1"/>
              <a:t>relevan</a:t>
            </a:r>
            <a:r>
              <a:rPr lang="en-US" sz="1600" b="1" dirty="0"/>
              <a:t> </a:t>
            </a:r>
            <a:r>
              <a:rPr lang="en-US" sz="1600" b="1" dirty="0" err="1"/>
              <a:t>dengan</a:t>
            </a:r>
            <a:r>
              <a:rPr lang="en-US" sz="1600" b="1" dirty="0"/>
              <a:t> </a:t>
            </a:r>
            <a:r>
              <a:rPr lang="en-US" sz="1600" b="1" dirty="0" err="1"/>
              <a:t>bidang</a:t>
            </a:r>
            <a:r>
              <a:rPr lang="en-US" sz="1600" b="1" dirty="0"/>
              <a:t> Program </a:t>
            </a:r>
            <a:r>
              <a:rPr lang="en-US" sz="1600" b="1" dirty="0" err="1"/>
              <a:t>Studi</a:t>
            </a:r>
            <a:r>
              <a:rPr lang="en-US" sz="1600" b="1" dirty="0"/>
              <a:t>. Diisi oleh program </a:t>
            </a:r>
            <a:r>
              <a:rPr lang="en-US" sz="1600" b="1" dirty="0" err="1"/>
              <a:t>pendidikan</a:t>
            </a:r>
            <a:r>
              <a:rPr lang="en-US" sz="1600" b="1" dirty="0"/>
              <a:t> </a:t>
            </a:r>
            <a:r>
              <a:rPr lang="en-US" sz="1600" b="1" dirty="0" err="1"/>
              <a:t>Sarjana</a:t>
            </a:r>
            <a:r>
              <a:rPr lang="en-US" sz="1600" b="1" dirty="0"/>
              <a:t>/</a:t>
            </a:r>
            <a:r>
              <a:rPr lang="en-US" sz="1600" b="1" dirty="0" err="1"/>
              <a:t>Sarjana</a:t>
            </a:r>
            <a:r>
              <a:rPr lang="en-US" sz="1600" b="1" dirty="0"/>
              <a:t> </a:t>
            </a:r>
            <a:r>
              <a:rPr lang="en-US" sz="1600" b="1" dirty="0" err="1"/>
              <a:t>Terapan</a:t>
            </a:r>
            <a:r>
              <a:rPr lang="en-US" sz="1600" b="1" dirty="0"/>
              <a:t>/Diploma III.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1436794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 dirty="0" err="1"/>
              <a:t>Luaran</a:t>
            </a:r>
            <a:r>
              <a:rPr lang="en-US" sz="2400" b="1" dirty="0"/>
              <a:t> </a:t>
            </a:r>
            <a:r>
              <a:rPr lang="en-US" sz="2400" b="1" dirty="0" err="1"/>
              <a:t>Penelitian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PkM</a:t>
            </a:r>
            <a:r>
              <a:rPr lang="en-US" sz="2400" b="1" dirty="0"/>
              <a:t> yang </a:t>
            </a:r>
            <a:r>
              <a:rPr lang="en-US" sz="2400" b="1" dirty="0" err="1"/>
              <a:t>dihasilkan</a:t>
            </a:r>
            <a:r>
              <a:rPr lang="en-US" sz="2400" b="1" dirty="0"/>
              <a:t> DTPS </a:t>
            </a:r>
            <a:r>
              <a:rPr lang="en-US" sz="2400" b="1" dirty="0" err="1"/>
              <a:t>bersama</a:t>
            </a:r>
            <a:r>
              <a:rPr lang="en-US" sz="2400" b="1" dirty="0"/>
              <a:t> </a:t>
            </a:r>
            <a:r>
              <a:rPr lang="en-US" sz="2400" b="1" dirty="0" err="1"/>
              <a:t>Mahasiswa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283862"/>
              </p:ext>
            </p:extLst>
          </p:nvPr>
        </p:nvGraphicFramePr>
        <p:xfrm>
          <a:off x="3533776" y="125299"/>
          <a:ext cx="5343525" cy="6435329"/>
        </p:xfrm>
        <a:graphic>
          <a:graphicData uri="http://schemas.openxmlformats.org/drawingml/2006/table">
            <a:tbl>
              <a:tblPr/>
              <a:tblGrid>
                <a:gridCol w="465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2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1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Judul </a:t>
                      </a: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Luaran Penel</a:t>
                      </a: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itian/PkM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Keterangan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8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HKI </a:t>
                      </a:r>
                      <a:r>
                        <a:rPr lang="en-US" sz="1200" b="1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: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Paten, 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Paten Sederhana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5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HKI </a:t>
                      </a:r>
                      <a:r>
                        <a:rPr lang="en-US" sz="1200" b="1" baseline="30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 </a:t>
                      </a: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Hak Cipta,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Desain Produk Industri,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Perlindungan Varietas Tanaman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Sertifikat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Perlindungan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Varietas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Tanaman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Sertifikat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Pelepasan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Varietas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Sertifikat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Pendaftaran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Varietas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Desain Tata Letak Sirkuit Terpadu,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dll.)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78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Teknologi Tepat Guna, Produk (Produk Terstandarisasi, Produk Tersertifikasi), Karya Seni, Rekayasa Sosial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IV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Buku ber-ISBN</a:t>
                      </a: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1" i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Book Chapter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625" y="4829175"/>
            <a:ext cx="33623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Keterangan</a:t>
            </a:r>
            <a:r>
              <a:rPr lang="id-ID" sz="1600" b="1" dirty="0"/>
              <a:t>:</a:t>
            </a:r>
            <a:endParaRPr lang="en-US" sz="1600" b="1" dirty="0"/>
          </a:p>
          <a:p>
            <a:r>
              <a:rPr lang="en-US" sz="1600" b="1" baseline="30000" dirty="0"/>
              <a:t>1)</a:t>
            </a:r>
            <a:r>
              <a:rPr lang="en-US" sz="1600" b="1" dirty="0"/>
              <a:t> </a:t>
            </a:r>
            <a:r>
              <a:rPr lang="en-US" sz="1600" b="1" dirty="0" err="1"/>
              <a:t>Luaran</a:t>
            </a:r>
            <a:r>
              <a:rPr lang="en-US" sz="1600" b="1" dirty="0"/>
              <a:t> </a:t>
            </a:r>
            <a:r>
              <a:rPr lang="en-US" sz="1600" b="1" dirty="0" err="1"/>
              <a:t>penelitian</a:t>
            </a:r>
            <a:r>
              <a:rPr lang="en-US" sz="1600" b="1" dirty="0"/>
              <a:t>/</a:t>
            </a:r>
            <a:r>
              <a:rPr lang="en-US" sz="1600" b="1" dirty="0" err="1"/>
              <a:t>PkM</a:t>
            </a:r>
            <a:r>
              <a:rPr lang="en-US" sz="1600" b="1" dirty="0"/>
              <a:t> yang </a:t>
            </a:r>
            <a:r>
              <a:rPr lang="en-US" sz="1600" b="1" dirty="0" err="1"/>
              <a:t>dihasilkan</a:t>
            </a:r>
            <a:r>
              <a:rPr lang="en-US" sz="1600" b="1" dirty="0"/>
              <a:t> </a:t>
            </a:r>
            <a:r>
              <a:rPr lang="en-US" sz="1600" b="1" dirty="0" err="1"/>
              <a:t>oleh</a:t>
            </a:r>
            <a:r>
              <a:rPr lang="en-US" sz="1600" b="1" dirty="0"/>
              <a:t> DTPS </a:t>
            </a:r>
            <a:r>
              <a:rPr lang="en-US" sz="1600" b="1" dirty="0" err="1"/>
              <a:t>bersama</a:t>
            </a:r>
            <a:r>
              <a:rPr lang="en-US" sz="1600" b="1" dirty="0"/>
              <a:t> </a:t>
            </a:r>
            <a:r>
              <a:rPr lang="en-US" sz="1600" b="1" dirty="0" err="1"/>
              <a:t>Mahasiswa</a:t>
            </a:r>
            <a:r>
              <a:rPr lang="en-US" sz="1600" b="1" dirty="0"/>
              <a:t> </a:t>
            </a:r>
            <a:r>
              <a:rPr lang="en-US" sz="1600" b="1" dirty="0" err="1"/>
              <a:t>mendapat</a:t>
            </a:r>
            <a:r>
              <a:rPr lang="en-US" sz="1600" b="1" dirty="0"/>
              <a:t> </a:t>
            </a:r>
            <a:r>
              <a:rPr lang="en-US" sz="1600" b="1" dirty="0" err="1"/>
              <a:t>pengakuan</a:t>
            </a:r>
            <a:r>
              <a:rPr lang="en-US" sz="1600" b="1" dirty="0"/>
              <a:t> </a:t>
            </a:r>
            <a:r>
              <a:rPr lang="en-US" sz="1600" b="1" dirty="0" err="1"/>
              <a:t>Hak</a:t>
            </a:r>
            <a:r>
              <a:rPr lang="en-US" sz="1600" b="1" dirty="0"/>
              <a:t> </a:t>
            </a:r>
            <a:r>
              <a:rPr lang="en-US" sz="1600" b="1" dirty="0" err="1"/>
              <a:t>Kekayaan</a:t>
            </a:r>
            <a:r>
              <a:rPr lang="en-US" sz="1600" b="1" dirty="0"/>
              <a:t> </a:t>
            </a:r>
            <a:r>
              <a:rPr lang="en-US" sz="1600" b="1" dirty="0" err="1"/>
              <a:t>Intelektual</a:t>
            </a:r>
            <a:r>
              <a:rPr lang="en-US" sz="1600" b="1" dirty="0"/>
              <a:t> (HKI) </a:t>
            </a:r>
            <a:r>
              <a:rPr lang="en-US" sz="1600" b="1" dirty="0" err="1"/>
              <a:t>dibuktikan</a:t>
            </a:r>
            <a:r>
              <a:rPr lang="en-US" sz="1600" b="1" dirty="0"/>
              <a:t> </a:t>
            </a:r>
            <a:r>
              <a:rPr lang="en-US" sz="1600" b="1" dirty="0" err="1"/>
              <a:t>dengan</a:t>
            </a:r>
            <a:r>
              <a:rPr lang="en-US" sz="1600" b="1" dirty="0"/>
              <a:t> </a:t>
            </a:r>
            <a:r>
              <a:rPr lang="en-US" sz="1600" b="1" dirty="0" err="1"/>
              <a:t>surat</a:t>
            </a:r>
            <a:r>
              <a:rPr lang="en-US" sz="1600" b="1" dirty="0"/>
              <a:t> </a:t>
            </a:r>
            <a:r>
              <a:rPr lang="en-US" sz="1600" b="1" dirty="0" err="1"/>
              <a:t>penetapan</a:t>
            </a:r>
            <a:r>
              <a:rPr lang="en-US" sz="1600" b="1" dirty="0"/>
              <a:t> </a:t>
            </a:r>
            <a:r>
              <a:rPr lang="en-US" sz="1600" b="1" dirty="0" err="1"/>
              <a:t>oleh</a:t>
            </a:r>
            <a:r>
              <a:rPr lang="en-US" sz="1600" b="1" dirty="0"/>
              <a:t> </a:t>
            </a:r>
            <a:r>
              <a:rPr lang="en-US" sz="1600" b="1" dirty="0" err="1"/>
              <a:t>Kemenkumham</a:t>
            </a:r>
            <a:r>
              <a:rPr lang="en-US" sz="1600" b="1" dirty="0"/>
              <a:t> </a:t>
            </a:r>
            <a:r>
              <a:rPr lang="en-US" sz="1600" b="1" dirty="0" err="1"/>
              <a:t>atau</a:t>
            </a:r>
            <a:r>
              <a:rPr lang="en-US" sz="1600" b="1" dirty="0"/>
              <a:t> </a:t>
            </a:r>
            <a:r>
              <a:rPr lang="en-US" sz="1600" b="1" dirty="0" err="1"/>
              <a:t>kementerian</a:t>
            </a:r>
            <a:r>
              <a:rPr lang="en-US" sz="1600" b="1" dirty="0"/>
              <a:t> lain yang </a:t>
            </a:r>
            <a:r>
              <a:rPr lang="en-US" sz="1600" b="1" dirty="0" err="1"/>
              <a:t>berwenang</a:t>
            </a:r>
            <a:r>
              <a:rPr lang="en-US" sz="1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17253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marcusan.net/wp-content/uploads/2014/06/Thank-Yo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13555"/>
            <a:ext cx="7019925" cy="440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423447" cy="12077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4788" y="59229"/>
            <a:ext cx="70748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600" b="1" dirty="0"/>
              <a:t>Terimakasih atas perhatiannya</a:t>
            </a:r>
          </a:p>
          <a:p>
            <a:pPr algn="ctr"/>
            <a:r>
              <a:rPr lang="id-ID" sz="3600" b="1" dirty="0"/>
              <a:t>Selamat menyusun dokumen</a:t>
            </a:r>
          </a:p>
          <a:p>
            <a:pPr algn="ctr"/>
            <a:r>
              <a:rPr lang="id-ID" sz="3600" b="1" dirty="0"/>
              <a:t>IAPS 4.0 BAN PT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4777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7818</TotalTime>
  <Words>3110</Words>
  <Application>Microsoft Office PowerPoint</Application>
  <PresentationFormat>On-screen Show (4:3)</PresentationFormat>
  <Paragraphs>1170</Paragraphs>
  <Slides>57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Arial</vt:lpstr>
      <vt:lpstr>Arial Rounded MT Bold</vt:lpstr>
      <vt:lpstr>Calibri</vt:lpstr>
      <vt:lpstr>Calibri Light</vt:lpstr>
      <vt:lpstr>Wingdings</vt:lpstr>
      <vt:lpstr>Office Theme</vt:lpstr>
      <vt:lpstr>PowerPoint Presentation</vt:lpstr>
      <vt:lpstr>Pelatihan Instrumen APS 4.0 BAN PT</vt:lpstr>
      <vt:lpstr>Outline</vt:lpstr>
      <vt:lpstr>Dokumen yang di-submit pada Akreditasi Program Studi 4.0</vt:lpstr>
      <vt:lpstr>PowerPoint Presentation</vt:lpstr>
      <vt:lpstr>Dokumen yang disubmit pada Akreditasi Program Studi 4.0</vt:lpstr>
      <vt:lpstr>Laporan Kinerja Program Studi</vt:lpstr>
      <vt:lpstr>PowerPoint Presentation</vt:lpstr>
      <vt:lpstr>PowerPoint Presentation</vt:lpstr>
      <vt:lpstr>Tabel 1. Kerjasama Tridharma</vt:lpstr>
      <vt:lpstr>PowerPoint Presentation</vt:lpstr>
      <vt:lpstr>Tabel 2.a Seleksi Mahasiswa (Utk PS yang diakreditasi)</vt:lpstr>
      <vt:lpstr>Tabel 2.b Mahasiswa Asing (Foreign Student)</vt:lpstr>
      <vt:lpstr>PowerPoint Presentation</vt:lpstr>
      <vt:lpstr>Tabel 3.a.1) Dosen Tetap di UPPS yang ditugaskan di Program Studi yang diakreditasi</vt:lpstr>
      <vt:lpstr>Tabel 3.a.2 Dosen Pembimbing Tugas Akhir</vt:lpstr>
      <vt:lpstr>Tabel 3.a.3) Setara Waktu Mengajar Penuh (SWMP) Dosen Tetap di UPPS</vt:lpstr>
      <vt:lpstr>Tabel 3.a.4) Dosen Tidak Tetap di UPPS</vt:lpstr>
      <vt:lpstr>Tabel 3.a.5 Dosen Industri/Praktisi</vt:lpstr>
      <vt:lpstr>Tabel 3.b.1 Pengakuan/Rekognisi DTPS</vt:lpstr>
      <vt:lpstr>Tabel 3.b.2. Penelitian DTPS</vt:lpstr>
      <vt:lpstr>Tabel 3.b.3. Pengabdian kepada Masyarakat DTPS</vt:lpstr>
      <vt:lpstr>Tabel 3.b.4. Publikasi Ilmiah DTPS</vt:lpstr>
      <vt:lpstr>Tabel 3.b.5. Karya ilmiah DTPS yang disitasi dalam 3 tahun terakhir</vt:lpstr>
      <vt:lpstr>Tabel 3.b.6. Produk/Jasa DTPS yang Diadopsi oleh Industri/Masyarakat (diisi oleh PS Vokasi) </vt:lpstr>
      <vt:lpstr>Tabel 3.b.7. Luaran Penelitian/PkM Lainnya DTPS</vt:lpstr>
      <vt:lpstr>PowerPoint Presentation</vt:lpstr>
      <vt:lpstr>Tabel 4. Penggunaan Dana</vt:lpstr>
      <vt:lpstr>PowerPoint Presentation</vt:lpstr>
      <vt:lpstr>Tabel 5.a. Kurikulum, Capaian Pembelajaran dan Rencana Pembelajaran</vt:lpstr>
      <vt:lpstr>Tabel 5.b. Integrasi Kegiatan Penelitian/PkM ke dalam Pembelajaran  Tuliskan judul Penelitian/PkM DTPS yang menjadi dasar pengembangan mata kuliah dalam 3 tahun terakhir </vt:lpstr>
      <vt:lpstr>Tabel 5.c. Kepuasan Mahasiswa  Tuliskan hasil pengukuran kepuasan mahasiswa terhadap proses pendidikan.   Data diambil dari hasil studi penelusuran yang dilakukan pada saat TS.</vt:lpstr>
      <vt:lpstr>PowerPoint Presentation</vt:lpstr>
      <vt:lpstr>Tabel 6.a) Penelitian DTPS yang melibatkan Mahasiswa </vt:lpstr>
      <vt:lpstr>Tabel 6.b) Penelitian Mahasiswa Program Magister/Magister Terapan/ Doktor/ Doktor Terapan  Tuliskan kegiatan penelitian DTPS yang melibatkan mahasiswa pada TS-2 sampai dengan TS </vt:lpstr>
      <vt:lpstr>PowerPoint Presentation</vt:lpstr>
      <vt:lpstr>Tabel 7.a. PkM DTPS yang melibatkan Mahasiswa  Tuliskan kegiatan PkM DTPS yang melibatkan mahasiswa pada TS-2 sampai dengan TS</vt:lpstr>
      <vt:lpstr>PowerPoint Presentation</vt:lpstr>
      <vt:lpstr>Tabel 8.a. IPK Lulusan  Tuliskan data Indeks Prestasi Kumulatif (IPK) lulusan dalam 3 tahun terakhir. Data dilengkapi dengan jumlah lulusan pada setiap tahun kelulusan.</vt:lpstr>
      <vt:lpstr>Tabel 8.b.1 Prestasi Akademik  Tuliskan prestasi akademik yang dicapai mahasiswa dalam 5 tahun terakhir.  Data dilengkapi dengan keterangan kegiatan prestasi yang diikuti (nama kegiatan, waktu, tingkat, dan prestasi yang dicapai).</vt:lpstr>
      <vt:lpstr>Tabel 8.b.2 Prestasi Non Akademik  Tuliskan prestasi akademik yang dicapai mahasiswa dalam 5 tahun terakhir.  Data dilengkapi dengan keterangan kegiatan prestasi yang diikuti (nama kegiatan, waktu, tingkat, dan prestasi yang dicapai).</vt:lpstr>
      <vt:lpstr>Tabel 8.c.1) Masa Studi Lulusan Program Diploma Tiga</vt:lpstr>
      <vt:lpstr>Tabel 8.c.2) Masa Studi Lulusan Program Sarjana/Sarjana Terapan</vt:lpstr>
      <vt:lpstr>Tabel 8.c.3) Masa Studi Lulusan Program Magister/Magister Terapan</vt:lpstr>
      <vt:lpstr>Tabel 8.c.4) Masa Studi Lulusan Program Doktor/Doktor Terapan</vt:lpstr>
      <vt:lpstr>Program Doktor/Doktor Terapan tidak perlu mengisi Tabel 8.d.  Tabel 8.d.1.a Waktu Tunggu Lulusan Program Diploma Tiga</vt:lpstr>
      <vt:lpstr>Tabel 8.d.1.b Waktu Tunggu Lulusan Program Sarjana </vt:lpstr>
      <vt:lpstr>Tabel 8.d.1.c Waktu Tunggu Lulusan Program Sarjana Terapan</vt:lpstr>
      <vt:lpstr>Tabel 8.d.2 Keseuaian Bidang Kerja Lulusan</vt:lpstr>
      <vt:lpstr>Tabel 8.e.1 Tempat Kerja Lulusan</vt:lpstr>
      <vt:lpstr>Tabel 8.e.2 Kepuasan Pengguna</vt:lpstr>
      <vt:lpstr>Tuliskan jumlah publikasi ilmiah mahasiswa secara mandiri atau Bersama dalam 3 tahun terakhir terakhir (Sarjana/Magister/Doktor)  Tabel 8.f.1 Publikasi Ilmiah Mahasiswa</vt:lpstr>
      <vt:lpstr>Tuliskan jumlah pagelaran/pameran/publikasi ilmiah mahasiswa secara mandiri atau Bersama dalam 3 tahun terakhir terakhir (Sarjana Terapan/Magister Terapan/Doktor Terapan) Tabel 8.f.1 Pagelaran/pameran/presentasi/publikasi Ilmiah Mahasiswa</vt:lpstr>
      <vt:lpstr>Tuliskan judul artikel karya ilmiah Mahasiswa secara mandiri atau Bersama DTPS bersama mahasiswa yang disitasi dalam 3 tahun terakhir. </vt:lpstr>
      <vt:lpstr>Tuliskan produk/jasa karya DTPS bersama mahasiswa yang diadopsi oleh industri/masyarakat dalam 3 tahun terakhir.  Jenis produk/jasa harus relevan dengan bidang Program Studi.  Diisi oleh Program Diploma III/Sarjana Terapan/Magister Terapan/Doktor Terapan.</vt:lpstr>
      <vt:lpstr>Tabel f.4 Luaran Penelitian/PkM lain yang dihasilkan oleh Mahasiswa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INSTRUMEN AKREDITASI PROGRAM STUDI</dc:title>
  <dc:creator>Saepudin Nirwan</dc:creator>
  <cp:lastModifiedBy>asus</cp:lastModifiedBy>
  <cp:revision>278</cp:revision>
  <cp:lastPrinted>2018-12-01T02:50:10Z</cp:lastPrinted>
  <dcterms:created xsi:type="dcterms:W3CDTF">2018-11-23T08:58:59Z</dcterms:created>
  <dcterms:modified xsi:type="dcterms:W3CDTF">2019-06-24T23:18:08Z</dcterms:modified>
</cp:coreProperties>
</file>